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TEACHER FACILITATION</a:t>
            </a:r>
          </a:p>
          <a:p>
            <a:r>
              <a:t>Which fact is missing?</a:t>
            </a:r>
          </a:p>
          <a:p>
            <a:r>
              <a:t>Have students state the observation, explain what it supports, name one uncertainty, and choose a narrow next test. Ask groups to defend a plausible alternative before revealing the next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TEACHER FACILITATION</a:t>
            </a:r>
          </a:p>
          <a:p>
            <a:r>
              <a:t>Which command answers which question?</a:t>
            </a:r>
          </a:p>
          <a:p>
            <a:r>
              <a:t>Have students state the observation, explain what it supports, name one uncertainty, and choose a narrow next test. Ask groups to defend a plausible alternative before revealing the next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TEACHER FACILITATION</a:t>
            </a:r>
          </a:p>
          <a:p>
            <a:r>
              <a:t>What cannot be verified from this output alone?</a:t>
            </a:r>
          </a:p>
          <a:p>
            <a:r>
              <a:t>Have students state the observation, explain what it supports, name one uncertainty, and choose a narrow next test. Ask groups to defend a plausible alternative before revealing the next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TEACHER FACILITATION</a:t>
            </a:r>
          </a:p>
          <a:p>
            <a:r>
              <a:t>Which parts of the path are likely working?</a:t>
            </a:r>
          </a:p>
          <a:p>
            <a:r>
              <a:t>Have students state the observation, explain what it supports, name one uncertainty, and choose a narrow next test. Ask groups to defend a plausible alternative before revealing the next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TEACHER FACILITATION</a:t>
            </a:r>
          </a:p>
          <a:p>
            <a:r>
              <a:t>How is NXDOMAIN different from a timeout?</a:t>
            </a:r>
          </a:p>
          <a:p>
            <a:r>
              <a:t>Have students state the observation, explain what it supports, name one uncertainty, and choose a narrow next test. Ask groups to defend a plausible alternative before revealing the next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TEACHER FACILITATION</a:t>
            </a:r>
          </a:p>
          <a:p>
            <a:r>
              <a:t>What should you avoid concluding about hop 2?</a:t>
            </a:r>
          </a:p>
          <a:p>
            <a:r>
              <a:t>Have students state the observation, explain what it supports, name one uncertainty, and choose a narrow next test. Ask groups to defend a plausible alternative before revealing the next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TEACHER FACILITATION</a:t>
            </a:r>
          </a:p>
          <a:p>
            <a:r>
              <a:t>What corroborating test would help?</a:t>
            </a:r>
          </a:p>
          <a:p>
            <a:r>
              <a:t>Have students state the observation, explain what it supports, name one uncertainty, and choose a narrow next test. Ask groups to defend a plausible alternative before revealing the next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TEACHER FACILITATION</a:t>
            </a:r>
          </a:p>
          <a:p>
            <a:r>
              <a:t>Which action is diagnostic rather than disruptive?</a:t>
            </a:r>
          </a:p>
          <a:p>
            <a:r>
              <a:t>Have students state the observation, explain what it supports, name one uncertainty, and choose a narrow next test. Ask groups to defend a plausible alternative before revealing the next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TEACHER FACILITATION</a:t>
            </a:r>
          </a:p>
          <a:p>
            <a:r>
              <a:t>How does the scope change?</a:t>
            </a:r>
          </a:p>
          <a:p>
            <a:r>
              <a:t>Have students state the observation, explain what it supports, name one uncertainty, and choose a narrow next test. Ask groups to defend a plausible alternative before revealing the next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TEACHER FACILITATION</a:t>
            </a:r>
          </a:p>
          <a:p>
            <a:r>
              <a:t>What evidence closes the ticket?</a:t>
            </a:r>
          </a:p>
          <a:p>
            <a:r>
              <a:t>Have students state the observation, explain what it supports, name one uncertainty, and choose a narrow next test. Ask groups to defend a plausible alternative before revealing the next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TEACHER FACILITATION</a:t>
            </a:r>
          </a:p>
          <a:p>
            <a:r>
              <a:t>Swap answers with a partner.</a:t>
            </a:r>
          </a:p>
          <a:p>
            <a:r>
              <a:t>Have students state the observation, explain what it supports, name one uncertainty, and choose a narrow next test. Ask groups to defend a plausible alternative before revealing the next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D203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438912"/>
            <a:ext cx="118872" cy="640080"/>
          </a:xfrm>
          <a:prstGeom prst="rect">
            <a:avLst/>
          </a:prstGeom>
          <a:solidFill>
            <a:srgbClr val="E0AE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41248" y="475488"/>
            <a:ext cx="1069848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300" b="1">
                <a:solidFill>
                  <a:srgbClr val="EDBE54"/>
                </a:solidFill>
                <a:latin typeface="Aptos"/>
              </a:defRPr>
            </a:pPr>
            <a:r>
              <a:t>TEACHER DECK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417320"/>
            <a:ext cx="10607040" cy="2926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3200" b="1">
                <a:solidFill>
                  <a:srgbClr val="EBF2FA"/>
                </a:solidFill>
                <a:latin typeface="Aptos"/>
              </a:defRPr>
            </a:pPr>
            <a:r>
              <a:t>Network CLI Evidence: ipconfig, ping, nslookup &amp; tracert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754880"/>
            <a:ext cx="106070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600" b="0">
                <a:solidFill>
                  <a:srgbClr val="BAD4E8"/>
                </a:solidFill>
                <a:latin typeface="Aptos"/>
              </a:defRPr>
            </a:pPr>
            <a:r>
              <a:t>Unit 4 • Ask a question before choosing a command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6446520"/>
            <a:ext cx="106070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000" b="0">
                <a:solidFill>
                  <a:srgbClr val="A7B8C8"/>
                </a:solidFill>
                <a:latin typeface="Aptos"/>
              </a:defRPr>
            </a:pPr>
            <a:r>
              <a:t>APNetworkingExamPrep.com  •  Independent classroom resource     1 / 13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D203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438912"/>
            <a:ext cx="118872" cy="640080"/>
          </a:xfrm>
          <a:prstGeom prst="rect">
            <a:avLst/>
          </a:prstGeom>
          <a:solidFill>
            <a:srgbClr val="E0AE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41248" y="475488"/>
            <a:ext cx="1069848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300" b="1">
                <a:solidFill>
                  <a:srgbClr val="EDBE54"/>
                </a:solidFill>
                <a:latin typeface="Aptos"/>
              </a:defRPr>
            </a:pPr>
            <a:r>
              <a:t>Opening incident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417320"/>
            <a:ext cx="10607040" cy="2926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700" b="0">
                <a:solidFill>
                  <a:srgbClr val="EBF2FA"/>
                </a:solidFill>
                <a:latin typeface="Aptos"/>
              </a:defRPr>
            </a:pPr>
            <a:r>
              <a:t>A browser says “server not found.”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754880"/>
            <a:ext cx="106070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600" b="0">
                <a:solidFill>
                  <a:srgbClr val="BAD4E8"/>
                </a:solidFill>
                <a:latin typeface="Aptos"/>
              </a:defRPr>
            </a:pPr>
            <a:r>
              <a:t>TEACHER PROMPT  •  Which fact is missing?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6446520"/>
            <a:ext cx="106070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000" b="0">
                <a:solidFill>
                  <a:srgbClr val="A7B8C8"/>
                </a:solidFill>
                <a:latin typeface="Aptos"/>
              </a:defRPr>
            </a:pPr>
            <a:r>
              <a:t>APNetworkingExamPrep.com  •  Independent classroom resource     2 / 13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D203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438912"/>
            <a:ext cx="118872" cy="640080"/>
          </a:xfrm>
          <a:prstGeom prst="rect">
            <a:avLst/>
          </a:prstGeom>
          <a:solidFill>
            <a:srgbClr val="E0AE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41248" y="475488"/>
            <a:ext cx="1069848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300" b="1">
                <a:solidFill>
                  <a:srgbClr val="EDBE54"/>
                </a:solidFill>
                <a:latin typeface="Aptos"/>
              </a:defRPr>
            </a:pPr>
            <a:r>
              <a:t>Command selection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417320"/>
            <a:ext cx="10607040" cy="2926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700" b="0">
                <a:solidFill>
                  <a:srgbClr val="EBF2FA"/>
                </a:solidFill>
                <a:latin typeface="Aptos"/>
              </a:defRPr>
            </a:pPr>
            <a:r>
              <a:t>ipconfig shows settings; ping probes ICMP reachability; nslookup queries DNS; tracert maps responsive hops.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754880"/>
            <a:ext cx="106070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600" b="0">
                <a:solidFill>
                  <a:srgbClr val="BAD4E8"/>
                </a:solidFill>
                <a:latin typeface="Aptos"/>
              </a:defRPr>
            </a:pPr>
            <a:r>
              <a:t>TEACHER PROMPT  •  Which command answers which question?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6446520"/>
            <a:ext cx="106070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000" b="0">
                <a:solidFill>
                  <a:srgbClr val="A7B8C8"/>
                </a:solidFill>
                <a:latin typeface="Aptos"/>
              </a:defRPr>
            </a:pPr>
            <a:r>
              <a:t>APNetworkingExamPrep.com  •  Independent classroom resource     3 / 13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D203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438912"/>
            <a:ext cx="118872" cy="640080"/>
          </a:xfrm>
          <a:prstGeom prst="rect">
            <a:avLst/>
          </a:prstGeom>
          <a:solidFill>
            <a:srgbClr val="E0AE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41248" y="475488"/>
            <a:ext cx="1069848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300" b="1">
                <a:solidFill>
                  <a:srgbClr val="EDBE54"/>
                </a:solidFill>
                <a:latin typeface="Aptos"/>
              </a:defRPr>
            </a:pPr>
            <a:r>
              <a:t>Evidence: ipconfig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417320"/>
            <a:ext cx="10607040" cy="2926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700" b="0">
                <a:solidFill>
                  <a:srgbClr val="EBF2FA"/>
                </a:solidFill>
                <a:latin typeface="Aptos"/>
              </a:defRPr>
            </a:pPr>
            <a:r>
              <a:t>IPv4 10.0.5.22/24 | Gateway 10.0.5.1 | DNS 10.0.5.53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754880"/>
            <a:ext cx="106070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600" b="0">
                <a:solidFill>
                  <a:srgbClr val="BAD4E8"/>
                </a:solidFill>
                <a:latin typeface="Aptos"/>
              </a:defRPr>
            </a:pPr>
            <a:r>
              <a:t>TEACHER PROMPT  •  What cannot be verified from this output alone?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6446520"/>
            <a:ext cx="106070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000" b="0">
                <a:solidFill>
                  <a:srgbClr val="A7B8C8"/>
                </a:solidFill>
                <a:latin typeface="Aptos"/>
              </a:defRPr>
            </a:pPr>
            <a:r>
              <a:t>APNetworkingExamPrep.com  •  Independent classroom resource     4 / 13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D203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438912"/>
            <a:ext cx="118872" cy="640080"/>
          </a:xfrm>
          <a:prstGeom prst="rect">
            <a:avLst/>
          </a:prstGeom>
          <a:solidFill>
            <a:srgbClr val="E0AE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41248" y="475488"/>
            <a:ext cx="1069848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300" b="1">
                <a:solidFill>
                  <a:srgbClr val="EDBE54"/>
                </a:solidFill>
                <a:latin typeface="Aptos"/>
              </a:defRPr>
            </a:pPr>
            <a:r>
              <a:t>Evidence: ping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417320"/>
            <a:ext cx="10607040" cy="2926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700" b="0">
                <a:solidFill>
                  <a:srgbClr val="EBF2FA"/>
                </a:solidFill>
                <a:latin typeface="Aptos"/>
              </a:defRPr>
            </a:pPr>
            <a:r>
              <a:t>ping 10.0.5.1 succeeds; ping 1.1.1.1 succeeds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754880"/>
            <a:ext cx="106070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600" b="0">
                <a:solidFill>
                  <a:srgbClr val="BAD4E8"/>
                </a:solidFill>
                <a:latin typeface="Aptos"/>
              </a:defRPr>
            </a:pPr>
            <a:r>
              <a:t>TEACHER PROMPT  •  Which parts of the path are likely working?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6446520"/>
            <a:ext cx="106070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000" b="0">
                <a:solidFill>
                  <a:srgbClr val="A7B8C8"/>
                </a:solidFill>
                <a:latin typeface="Aptos"/>
              </a:defRPr>
            </a:pPr>
            <a:r>
              <a:t>APNetworkingExamPrep.com  •  Independent classroom resource     5 / 13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D203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438912"/>
            <a:ext cx="118872" cy="640080"/>
          </a:xfrm>
          <a:prstGeom prst="rect">
            <a:avLst/>
          </a:prstGeom>
          <a:solidFill>
            <a:srgbClr val="E0AE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41248" y="475488"/>
            <a:ext cx="1069848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300" b="1">
                <a:solidFill>
                  <a:srgbClr val="EDBE54"/>
                </a:solidFill>
                <a:latin typeface="Aptos"/>
              </a:defRPr>
            </a:pPr>
            <a:r>
              <a:t>Evidence: nslookup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417320"/>
            <a:ext cx="10607040" cy="2926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700" b="0">
                <a:solidFill>
                  <a:srgbClr val="EBF2FA"/>
                </a:solidFill>
                <a:latin typeface="Aptos"/>
              </a:defRPr>
            </a:pPr>
            <a:r>
              <a:t>nslookup intranet.example 10.0.5.53 → NXDOMAIN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754880"/>
            <a:ext cx="106070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600" b="0">
                <a:solidFill>
                  <a:srgbClr val="BAD4E8"/>
                </a:solidFill>
                <a:latin typeface="Aptos"/>
              </a:defRPr>
            </a:pPr>
            <a:r>
              <a:t>TEACHER PROMPT  •  How is NXDOMAIN different from a timeout?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6446520"/>
            <a:ext cx="106070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000" b="0">
                <a:solidFill>
                  <a:srgbClr val="A7B8C8"/>
                </a:solidFill>
                <a:latin typeface="Aptos"/>
              </a:defRPr>
            </a:pPr>
            <a:r>
              <a:t>APNetworkingExamPrep.com  •  Independent classroom resource     6 / 13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D203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438912"/>
            <a:ext cx="118872" cy="640080"/>
          </a:xfrm>
          <a:prstGeom prst="rect">
            <a:avLst/>
          </a:prstGeom>
          <a:solidFill>
            <a:srgbClr val="E0AE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41248" y="475488"/>
            <a:ext cx="1069848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300" b="1">
                <a:solidFill>
                  <a:srgbClr val="EDBE54"/>
                </a:solidFill>
                <a:latin typeface="Aptos"/>
              </a:defRPr>
            </a:pPr>
            <a:r>
              <a:t>Evidence: tracert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417320"/>
            <a:ext cx="10607040" cy="2926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700" b="0">
                <a:solidFill>
                  <a:srgbClr val="EBF2FA"/>
                </a:solidFill>
                <a:latin typeface="Aptos"/>
              </a:defRPr>
            </a:pPr>
            <a:r>
              <a:t>Hop 1 responds; hop 2 *; hop 3 responds; destination responds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754880"/>
            <a:ext cx="106070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600" b="0">
                <a:solidFill>
                  <a:srgbClr val="BAD4E8"/>
                </a:solidFill>
                <a:latin typeface="Aptos"/>
              </a:defRPr>
            </a:pPr>
            <a:r>
              <a:t>TEACHER PROMPT  •  What should you avoid concluding about hop 2?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6446520"/>
            <a:ext cx="106070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000" b="0">
                <a:solidFill>
                  <a:srgbClr val="A7B8C8"/>
                </a:solidFill>
                <a:latin typeface="Aptos"/>
              </a:defRPr>
            </a:pPr>
            <a:r>
              <a:t>APNetworkingExamPrep.com  •  Independent classroom resource     7 / 13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D203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438912"/>
            <a:ext cx="118872" cy="640080"/>
          </a:xfrm>
          <a:prstGeom prst="rect">
            <a:avLst/>
          </a:prstGeom>
          <a:solidFill>
            <a:srgbClr val="E0AE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41248" y="475488"/>
            <a:ext cx="1069848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300" b="1">
                <a:solidFill>
                  <a:srgbClr val="EDBE54"/>
                </a:solidFill>
                <a:latin typeface="Aptos"/>
              </a:defRPr>
            </a:pPr>
            <a:r>
              <a:t>Command limitations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417320"/>
            <a:ext cx="10607040" cy="2926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700" b="0">
                <a:solidFill>
                  <a:srgbClr val="EBF2FA"/>
                </a:solidFill>
                <a:latin typeface="Aptos"/>
              </a:defRPr>
            </a:pPr>
            <a:r>
              <a:t>ICMP may be filtered; DNS cache can mislead; tracert shows responses, not a complete traffic guarantee.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754880"/>
            <a:ext cx="106070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600" b="0">
                <a:solidFill>
                  <a:srgbClr val="BAD4E8"/>
                </a:solidFill>
                <a:latin typeface="Aptos"/>
              </a:defRPr>
            </a:pPr>
            <a:r>
              <a:t>TEACHER PROMPT  •  What corroborating test would help?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6446520"/>
            <a:ext cx="106070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000" b="0">
                <a:solidFill>
                  <a:srgbClr val="A7B8C8"/>
                </a:solidFill>
                <a:latin typeface="Aptos"/>
              </a:defRPr>
            </a:pPr>
            <a:r>
              <a:t>APNetworkingExamPrep.com  •  Independent classroom resource     8 / 13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D203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438912"/>
            <a:ext cx="118872" cy="640080"/>
          </a:xfrm>
          <a:prstGeom prst="rect">
            <a:avLst/>
          </a:prstGeom>
          <a:solidFill>
            <a:srgbClr val="E0AE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41248" y="475488"/>
            <a:ext cx="1069848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300" b="1">
                <a:solidFill>
                  <a:srgbClr val="EDBE54"/>
                </a:solidFill>
                <a:latin typeface="Aptos"/>
              </a:defRPr>
            </a:pPr>
            <a:r>
              <a:t>Choose next test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417320"/>
            <a:ext cx="10607040" cy="2926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700" b="0">
                <a:solidFill>
                  <a:srgbClr val="EBF2FA"/>
                </a:solidFill>
                <a:latin typeface="Aptos"/>
              </a:defRPr>
            </a:pPr>
            <a:r>
              <a:t>A: reset switch | B: query known-good name | C: replace NIC | D: change gateway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754880"/>
            <a:ext cx="106070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600" b="0">
                <a:solidFill>
                  <a:srgbClr val="BAD4E8"/>
                </a:solidFill>
                <a:latin typeface="Aptos"/>
              </a:defRPr>
            </a:pPr>
            <a:r>
              <a:t>TEACHER PROMPT  •  Which action is diagnostic rather than disruptive?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6446520"/>
            <a:ext cx="106070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000" b="0">
                <a:solidFill>
                  <a:srgbClr val="A7B8C8"/>
                </a:solidFill>
                <a:latin typeface="Aptos"/>
              </a:defRPr>
            </a:pPr>
            <a:r>
              <a:t>APNetworkingExamPrep.com  •  Independent classroom resource     9 / 13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D203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438912"/>
            <a:ext cx="118872" cy="640080"/>
          </a:xfrm>
          <a:prstGeom prst="rect">
            <a:avLst/>
          </a:prstGeom>
          <a:solidFill>
            <a:srgbClr val="E0AE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41248" y="475488"/>
            <a:ext cx="1069848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300" b="1">
                <a:solidFill>
                  <a:srgbClr val="EDBE54"/>
                </a:solidFill>
                <a:latin typeface="Aptos"/>
              </a:defRPr>
            </a:pPr>
            <a:r>
              <a:t>Changed fact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417320"/>
            <a:ext cx="10607040" cy="2926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700" b="0">
                <a:solidFill>
                  <a:srgbClr val="EBF2FA"/>
                </a:solidFill>
                <a:latin typeface="Aptos"/>
              </a:defRPr>
            </a:pPr>
            <a:r>
              <a:t>Known-good DNS query succeeds, only intranet.example returns NXDOMAIN.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754880"/>
            <a:ext cx="106070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600" b="0">
                <a:solidFill>
                  <a:srgbClr val="BAD4E8"/>
                </a:solidFill>
                <a:latin typeface="Aptos"/>
              </a:defRPr>
            </a:pPr>
            <a:r>
              <a:t>TEACHER PROMPT  •  How does the scope change?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6446520"/>
            <a:ext cx="106070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000" b="0">
                <a:solidFill>
                  <a:srgbClr val="A7B8C8"/>
                </a:solidFill>
                <a:latin typeface="Aptos"/>
              </a:defRPr>
            </a:pPr>
            <a:r>
              <a:t>APNetworkingExamPrep.com  •  Independent classroom resource     10 / 13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D203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438912"/>
            <a:ext cx="118872" cy="640080"/>
          </a:xfrm>
          <a:prstGeom prst="rect">
            <a:avLst/>
          </a:prstGeom>
          <a:solidFill>
            <a:srgbClr val="E0AE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41248" y="475488"/>
            <a:ext cx="1069848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300" b="1">
                <a:solidFill>
                  <a:srgbClr val="EDBE54"/>
                </a:solidFill>
                <a:latin typeface="Aptos"/>
              </a:defRPr>
            </a:pPr>
            <a:r>
              <a:t>Verification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417320"/>
            <a:ext cx="10607040" cy="2926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700" b="0">
                <a:solidFill>
                  <a:srgbClr val="EBF2FA"/>
                </a:solidFill>
                <a:latin typeface="Aptos"/>
              </a:defRPr>
            </a:pPr>
            <a:r>
              <a:t>Correct the record or client configuration as justified; retest original URL.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754880"/>
            <a:ext cx="106070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600" b="0">
                <a:solidFill>
                  <a:srgbClr val="BAD4E8"/>
                </a:solidFill>
                <a:latin typeface="Aptos"/>
              </a:defRPr>
            </a:pPr>
            <a:r>
              <a:t>TEACHER PROMPT  •  What evidence closes the ticket?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6446520"/>
            <a:ext cx="106070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000" b="0">
                <a:solidFill>
                  <a:srgbClr val="A7B8C8"/>
                </a:solidFill>
                <a:latin typeface="Aptos"/>
              </a:defRPr>
            </a:pPr>
            <a:r>
              <a:t>APNetworkingExamPrep.com  •  Independent classroom resource     11 / 13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D203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438912"/>
            <a:ext cx="118872" cy="640080"/>
          </a:xfrm>
          <a:prstGeom prst="rect">
            <a:avLst/>
          </a:prstGeom>
          <a:solidFill>
            <a:srgbClr val="E0AE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41248" y="475488"/>
            <a:ext cx="1069848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300" b="1">
                <a:solidFill>
                  <a:srgbClr val="EDBE54"/>
                </a:solidFill>
                <a:latin typeface="Aptos"/>
              </a:defRPr>
            </a:pPr>
            <a:r>
              <a:t>Exit ticket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417320"/>
            <a:ext cx="10607040" cy="2926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700" b="0">
                <a:solidFill>
                  <a:srgbClr val="EBF2FA"/>
                </a:solidFill>
                <a:latin typeface="Aptos"/>
              </a:defRPr>
            </a:pPr>
            <a:r>
              <a:t>For each command, write the question it answers and one limitation.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754880"/>
            <a:ext cx="106070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600" b="0">
                <a:solidFill>
                  <a:srgbClr val="BAD4E8"/>
                </a:solidFill>
                <a:latin typeface="Aptos"/>
              </a:defRPr>
            </a:pPr>
            <a:r>
              <a:t>TEACHER PROMPT  •  Swap answers with a partner.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6446520"/>
            <a:ext cx="106070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000" b="0">
                <a:solidFill>
                  <a:srgbClr val="A7B8C8"/>
                </a:solidFill>
                <a:latin typeface="Aptos"/>
              </a:defRPr>
            </a:pPr>
            <a:r>
              <a:t>APNetworkingExamPrep.com  •  Independent classroom resource     12 / 13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D203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438912"/>
            <a:ext cx="118872" cy="640080"/>
          </a:xfrm>
          <a:prstGeom prst="rect">
            <a:avLst/>
          </a:prstGeom>
          <a:solidFill>
            <a:srgbClr val="E0AE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41248" y="475488"/>
            <a:ext cx="1069848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300" b="1">
                <a:solidFill>
                  <a:srgbClr val="EDBE54"/>
                </a:solidFill>
                <a:latin typeface="Aptos"/>
              </a:defRPr>
            </a:pPr>
            <a:r>
              <a:t>TEACHER ANSWER KEY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417320"/>
            <a:ext cx="10607040" cy="2926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700" b="0">
                <a:solidFill>
                  <a:srgbClr val="EBF2FA"/>
                </a:solidFill>
                <a:latin typeface="Aptos"/>
              </a:defRPr>
            </a:pPr>
            <a:r>
              <a:t>Debrief the evidence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754880"/>
            <a:ext cx="106070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600" b="0">
                <a:solidFill>
                  <a:srgbClr val="BAD4E8"/>
                </a:solidFill>
                <a:latin typeface="Aptos"/>
              </a:defRPr>
            </a:pPr>
            <a:r>
              <a:t>Use the presenter notes for suggested reasoning; invite alternative hypotheses that fit the evidence.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6446520"/>
            <a:ext cx="106070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000" b="0">
                <a:solidFill>
                  <a:srgbClr val="A7B8C8"/>
                </a:solidFill>
                <a:latin typeface="Aptos"/>
              </a:defRPr>
            </a:pPr>
            <a:r>
              <a:t>APNetworkingExamPrep.com  •  Independent classroom resource     13 / 13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