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7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14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00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29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686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01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0584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5156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887200" y="0"/>
            <a:ext cx="0" cy="685800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0" y="457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0" y="914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0" y="1371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0" y="1828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0" y="2286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0" y="2743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0" y="3200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0" y="3657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0" y="4114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0" y="45720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0" y="50292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0" y="54864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0" y="59436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0" y="6400800"/>
            <a:ext cx="12191695" cy="0"/>
          </a:xfrm>
          <a:prstGeom prst="line">
            <a:avLst/>
          </a:prstGeom>
          <a:noFill/>
          <a:ln w="12700">
            <a:solidFill>
              <a:srgbClr val="23302D">
                <a:alpha val="2500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914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78E5D6"/>
                </a:solidFill>
              </a:rPr>
              <a:t>DECK 1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658368" y="132588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Device Troubleshooting</a:t>
            </a:r>
            <a:endParaRPr lang="en-US" sz="3600" dirty="0"/>
          </a:p>
        </p:txBody>
      </p:sp>
      <p:sp>
        <p:nvSpPr>
          <p:cNvPr id="47" name="Text 45"/>
          <p:cNvSpPr/>
          <p:nvPr/>
        </p:nvSpPr>
        <p:spPr>
          <a:xfrm>
            <a:off x="713232" y="2971800"/>
            <a:ext cx="6766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D2DFDC"/>
                </a:solidFill>
              </a:rPr>
              <a:t>Teach students to preserve known-good checkpoints and isolate the first failed dependency.</a:t>
            </a:r>
            <a:endParaRPr lang="en-US" sz="1500" dirty="0"/>
          </a:p>
        </p:txBody>
      </p:sp>
      <p:sp>
        <p:nvSpPr>
          <p:cNvPr id="48" name="Shape 46"/>
          <p:cNvSpPr/>
          <p:nvPr/>
        </p:nvSpPr>
        <p:spPr>
          <a:xfrm>
            <a:off x="8984894" y="1741018"/>
            <a:ext cx="1667866" cy="-117043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984894" y="1741018"/>
            <a:ext cx="994867" cy="1638605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652760" y="1623974"/>
            <a:ext cx="-672998" cy="175564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0652760" y="1623974"/>
            <a:ext cx="321869" cy="1463040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979762" y="3379622"/>
            <a:ext cx="994867" cy="-292608"/>
          </a:xfrm>
          <a:prstGeom prst="line">
            <a:avLst/>
          </a:prstGeom>
          <a:noFill/>
          <a:ln w="12700">
            <a:solidFill>
              <a:srgbClr val="78E5D6">
                <a:alpha val="85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866022" y="1622146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533888" y="1505102"/>
            <a:ext cx="237744" cy="237744"/>
          </a:xfrm>
          <a:prstGeom prst="ellipse">
            <a:avLst/>
          </a:prstGeom>
          <a:solidFill>
            <a:srgbClr val="F2BB5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860890" y="3260750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855757" y="2968142"/>
            <a:ext cx="237744" cy="237744"/>
          </a:xfrm>
          <a:prstGeom prst="ellipse">
            <a:avLst/>
          </a:prstGeom>
          <a:solidFill>
            <a:srgbClr val="2DD4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58368" y="5440680"/>
            <a:ext cx="4846320" cy="402336"/>
          </a:xfrm>
          <a:prstGeom prst="roundRect">
            <a:avLst>
              <a:gd name="adj" fmla="val 18182"/>
            </a:avLst>
          </a:prstGeom>
          <a:solidFill>
            <a:srgbClr val="F2BB50"/>
          </a:solidFill>
          <a:ln w="12700">
            <a:solidFill>
              <a:srgbClr val="F2BB5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50392" y="5550408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D220C"/>
                </a:solidFill>
              </a:rPr>
              <a:t>Free PowerPoint Deck • Evidence-first classroom design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658368" y="61447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9BBB6"/>
                </a:solidFill>
              </a:rPr>
              <a:t>AP Networking Exam Prep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The device troubleshooting loop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309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966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Scope the complaint</a:t>
            </a:r>
            <a:endParaRPr lang="en-US" sz="960" dirty="0"/>
          </a:p>
        </p:txBody>
      </p:sp>
      <p:sp>
        <p:nvSpPr>
          <p:cNvPr id="9" name="Shape 7"/>
          <p:cNvSpPr/>
          <p:nvPr/>
        </p:nvSpPr>
        <p:spPr>
          <a:xfrm>
            <a:off x="23408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4597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8254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Compare a working peer</a:t>
            </a:r>
            <a:endParaRPr lang="en-US" sz="960" dirty="0"/>
          </a:p>
        </p:txBody>
      </p:sp>
      <p:sp>
        <p:nvSpPr>
          <p:cNvPr id="13" name="Shape 11"/>
          <p:cNvSpPr/>
          <p:nvPr/>
        </p:nvSpPr>
        <p:spPr>
          <a:xfrm>
            <a:off x="41696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2885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6542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Check access/link</a:t>
            </a:r>
            <a:endParaRPr lang="en-US" sz="960" dirty="0"/>
          </a:p>
        </p:txBody>
      </p:sp>
      <p:sp>
        <p:nvSpPr>
          <p:cNvPr id="17" name="Shape 15"/>
          <p:cNvSpPr/>
          <p:nvPr/>
        </p:nvSpPr>
        <p:spPr>
          <a:xfrm>
            <a:off x="59984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1173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830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Read IP state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78272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79461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467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3118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Test gateway</a:t>
            </a:r>
            <a:endParaRPr lang="en-US" sz="960" dirty="0"/>
          </a:p>
        </p:txBody>
      </p:sp>
      <p:sp>
        <p:nvSpPr>
          <p:cNvPr id="25" name="Shape 23"/>
          <p:cNvSpPr/>
          <p:nvPr/>
        </p:nvSpPr>
        <p:spPr>
          <a:xfrm>
            <a:off x="9656064" y="1984248"/>
            <a:ext cx="1828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headEnd type="none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9774936" y="1572768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875520" y="1691640"/>
            <a:ext cx="219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2BB50"/>
                </a:solidFill>
              </a:rPr>
              <a:t>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140696" y="1700784"/>
            <a:ext cx="126187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b="1" dirty="0">
                <a:solidFill>
                  <a:srgbClr val="0D1716"/>
                </a:solidFill>
              </a:rPr>
              <a:t>Separate DNS/service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804672" y="2907792"/>
            <a:ext cx="10515600" cy="1645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D1716"/>
                </a:solidFill>
              </a:rPr>
              <a:t>Students should name the first unresolved dependency before choosing a fix.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What the working peer controls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81928" y="1508760"/>
            <a:ext cx="5212080" cy="4370832"/>
          </a:xfrm>
          <a:prstGeom prst="roundRect">
            <a:avLst>
              <a:gd name="adj" fmla="val 1674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Working peer proves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Shared access network can support that peer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Gateway and upstream path work for the peer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 same-destination comparison is possible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10512"/>
            <a:ext cx="4617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8776B"/>
                </a:solidFill>
              </a:rPr>
              <a:t>Working peer does not prove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56248" y="2240280"/>
            <a:ext cx="4617720" cy="3246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Affected device has correct settings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Every path, protocol or service works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D1716"/>
                </a:solidFill>
              </a:rPr>
              <a:t>• The failure is always user error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Artifact slide: two endpoints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481328"/>
            <a:ext cx="27432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5453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Field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83280" y="1481328"/>
            <a:ext cx="27432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56432" y="15453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Working peer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26480" y="1481328"/>
            <a:ext cx="27432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99632" y="15453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Affected laptop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869680" y="1481328"/>
            <a:ext cx="2743200" cy="746760"/>
          </a:xfrm>
          <a:prstGeom prst="rect">
            <a:avLst/>
          </a:prstGeom>
          <a:solidFill>
            <a:srgbClr val="DFDBD1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42832" y="15453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0D1716"/>
                </a:solidFill>
              </a:rPr>
              <a:t>Teaching question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222808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229209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IPv4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383280" y="222808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56432" y="229209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10.20.30.18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26480" y="222808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99632" y="229209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10.20.30.44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869680" y="222808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942832" y="229209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Same subnet?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640080" y="297484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3232" y="303885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Mask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383280" y="297484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456432" y="303885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255.255.255.0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126480" y="297484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99632" y="303885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255.255.255.0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8869680" y="297484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42832" y="303885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Same local boundary?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40080" y="372160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378561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Gateway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83280" y="372160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56432" y="378561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10.20.30.1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26480" y="372160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99632" y="378561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10.20.99.1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8869680" y="372160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42832" y="378561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Which remote dependency fails?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640080" y="446836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3232" y="453237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DNS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3383280" y="446836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56432" y="453237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10.20.10.53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26480" y="446836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99632" y="453237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10.20.10.53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8869680" y="446836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942832" y="453237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Is DNS first?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640080" y="521512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13232" y="52791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Local peer ping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3383280" y="521512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456432" y="52791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Pass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6126480" y="521512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199632" y="52791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Pass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8869680" y="5215128"/>
            <a:ext cx="2743200" cy="746760"/>
          </a:xfrm>
          <a:prstGeom prst="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942832" y="5279136"/>
            <a:ext cx="2596896" cy="618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0D1716"/>
                </a:solidFill>
              </a:rPr>
              <a:t>What is known good?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55" name="Text 53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Misconceptions to engineer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Wrong layer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Changing DNS does not fix a wrong gateway when name resolution has not yet been tested.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4352544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98848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Overclaim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98848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Local peer success does not prove remote routing, but it does prove the client can communicate locally.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8065008" y="1572768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11312" y="1700784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Shotgun fix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11312" y="1993392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Changing gateway, DNS and cable together restores service but destroys causal evidence.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40080" y="2862072"/>
            <a:ext cx="3547872" cy="1124712"/>
          </a:xfrm>
          <a:prstGeom prst="roundRect">
            <a:avLst>
              <a:gd name="adj" fmla="val 5691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6384" y="2990088"/>
            <a:ext cx="3255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Weak verification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86384" y="3282696"/>
            <a:ext cx="325526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A gateway ping after fixing the gateway is not enough if the original task was a remote application.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Board prompt sequence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40080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Predict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86384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With this wrong gateway, what should still work and what should fail?</a:t>
            </a:r>
            <a:endParaRPr lang="en-US" sz="1060" dirty="0"/>
          </a:p>
        </p:txBody>
      </p:sp>
      <p:sp>
        <p:nvSpPr>
          <p:cNvPr id="9" name="Shape 7"/>
          <p:cNvSpPr/>
          <p:nvPr/>
        </p:nvSpPr>
        <p:spPr>
          <a:xfrm>
            <a:off x="6208776" y="1572768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55080" y="1700784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Claim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5080" y="1993392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What is the smallest conclusion supported by the artifact?</a:t>
            </a:r>
            <a:endParaRPr lang="en-US" sz="1060" dirty="0"/>
          </a:p>
        </p:txBody>
      </p:sp>
      <p:sp>
        <p:nvSpPr>
          <p:cNvPr id="12" name="Shape 10"/>
          <p:cNvSpPr/>
          <p:nvPr/>
        </p:nvSpPr>
        <p:spPr>
          <a:xfrm>
            <a:off x="640080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Falsify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What result would weaken the gateway hypothesis?</a:t>
            </a:r>
            <a:endParaRPr lang="en-US" sz="1060" dirty="0"/>
          </a:p>
        </p:txBody>
      </p:sp>
      <p:sp>
        <p:nvSpPr>
          <p:cNvPr id="15" name="Shape 13"/>
          <p:cNvSpPr/>
          <p:nvPr/>
        </p:nvSpPr>
        <p:spPr>
          <a:xfrm>
            <a:off x="6208776" y="2880360"/>
            <a:ext cx="5404104" cy="1143000"/>
          </a:xfrm>
          <a:prstGeom prst="roundRect">
            <a:avLst>
              <a:gd name="adj" fmla="val 5600"/>
            </a:avLst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55080" y="3008376"/>
            <a:ext cx="5111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8776B"/>
                </a:solidFill>
              </a:rPr>
              <a:t>Verify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355080" y="3300984"/>
            <a:ext cx="5111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60" dirty="0">
                <a:solidFill>
                  <a:srgbClr val="0D1716"/>
                </a:solidFill>
              </a:rPr>
              <a:t>Which original test must pass after the correction?</a:t>
            </a:r>
            <a:endParaRPr lang="en-US" sz="1060" dirty="0"/>
          </a:p>
        </p:txBody>
      </p:sp>
      <p:sp>
        <p:nvSpPr>
          <p:cNvPr id="18" name="Text 16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Mini diagram: local vs remote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4400" y="155448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8776B"/>
                </a:solidFill>
              </a:rPr>
              <a:t>Local delivery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14400" y="2103120"/>
            <a:ext cx="1371600" cy="5486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78992" y="2267712"/>
            <a:ext cx="9144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Client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834640" y="2103120"/>
            <a:ext cx="1371600" cy="5486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2267712"/>
            <a:ext cx="9144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Peer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286000" y="2377440"/>
            <a:ext cx="54864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tailEnd type="triangle"/>
          </a:ln>
        </p:spPr>
      </p:sp>
      <p:sp>
        <p:nvSpPr>
          <p:cNvPr id="12" name="Text 10"/>
          <p:cNvSpPr/>
          <p:nvPr/>
        </p:nvSpPr>
        <p:spPr>
          <a:xfrm>
            <a:off x="5669280" y="1554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8776B"/>
                </a:solidFill>
              </a:rPr>
              <a:t>Remote delivery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669280" y="2103120"/>
            <a:ext cx="1371600" cy="54864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33872" y="2267712"/>
            <a:ext cx="914400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Client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452360" y="2011680"/>
            <a:ext cx="1554480" cy="731520"/>
          </a:xfrm>
          <a:prstGeom prst="roundRect">
            <a:avLst/>
          </a:prstGeom>
          <a:solidFill>
            <a:srgbClr val="E6E2D7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607808" y="2249424"/>
            <a:ext cx="1188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Gateway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9418320" y="1965960"/>
            <a:ext cx="1463040" cy="822960"/>
          </a:xfrm>
          <a:prstGeom prst="cloud">
            <a:avLst/>
          </a:prstGeom>
          <a:solidFill>
            <a:srgbClr val="FFFDF8"/>
          </a:solidFill>
          <a:ln w="12700">
            <a:solidFill>
              <a:srgbClr val="C9C3B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92640" y="2267712"/>
            <a:ext cx="9144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0000"/>
                </a:solidFill>
              </a:rPr>
              <a:t>Server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040880" y="2377440"/>
            <a:ext cx="4114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006840" y="2377440"/>
            <a:ext cx="411480" cy="0"/>
          </a:xfrm>
          <a:prstGeom prst="line">
            <a:avLst/>
          </a:prstGeom>
          <a:noFill/>
          <a:ln w="12700">
            <a:solidFill>
              <a:srgbClr val="08776B"/>
            </a:solidFill>
            <a:prstDash val="solid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914400" y="3886200"/>
            <a:ext cx="1024128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D1716"/>
                </a:solidFill>
              </a:rPr>
              <a:t>If the gateway field is wrong, local delivery can pass while remote delivery fails.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D1716"/>
          </a:solidFill>
          <a:ln w="12700">
            <a:solidFill>
              <a:srgbClr val="0D17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47472" y="11887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2DFDC"/>
                </a:solidFill>
              </a:rPr>
              <a:t>AP Networking Exam Prep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7955280" y="118872"/>
            <a:ext cx="3749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78E5D6"/>
                </a:solidFill>
              </a:rPr>
              <a:t>Deck 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02920" y="694944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D1716"/>
                </a:solidFill>
              </a:rPr>
              <a:t>Exit ticket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10744200" cy="3520440"/>
          </a:xfrm>
          <a:prstGeom prst="roundRect">
            <a:avLst>
              <a:gd name="adj" fmla="val 2078"/>
            </a:avLst>
          </a:prstGeom>
          <a:solidFill>
            <a:srgbClr val="18302C"/>
          </a:solidFill>
          <a:ln w="12700">
            <a:solidFill>
              <a:srgbClr val="1830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1874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Claim + evidence + boundary + verification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097280" y="2999232"/>
            <a:ext cx="98755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2DFDC"/>
                </a:solidFill>
              </a:rPr>
              <a:t>Students must explain which dependency failed, cite the exact field/output, state what the evidence does not prove, and name the test that verifies the original requirement.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" y="6565392"/>
            <a:ext cx="8412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2605D"/>
                </a:solidFill>
              </a:rPr>
              <a:t>Independent classroom resource • Not affiliated with College Board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11265408" y="6528816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2605D"/>
                </a:solidFill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AP Networking Exam Prep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Device Troubleshooting</dc:title>
  <dc:subject>Evidence-first device troubleshooting</dc:subject>
  <dc:creator>AP Networking Exam Prep</dc:creator>
  <cp:lastModifiedBy>AP Networking Exam Prep</cp:lastModifiedBy>
  <cp:revision>1</cp:revision>
  <dcterms:created xsi:type="dcterms:W3CDTF">2026-09-09T21:20:00Z</dcterms:created>
  <dcterms:modified xsi:type="dcterms:W3CDTF">2026-09-09T21:20:00Z</dcterms:modified>
</cp:coreProperties>
</file>