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17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D1716"/>
          </a:solidFill>
          <a:ln w="12700">
            <a:solidFill>
              <a:srgbClr val="0D171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0" cy="685800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457200" y="0"/>
            <a:ext cx="0" cy="685800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14400" y="0"/>
            <a:ext cx="0" cy="685800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371600" y="0"/>
            <a:ext cx="0" cy="685800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828800" y="0"/>
            <a:ext cx="0" cy="685800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286000" y="0"/>
            <a:ext cx="0" cy="685800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743200" y="0"/>
            <a:ext cx="0" cy="685800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200400" y="0"/>
            <a:ext cx="0" cy="685800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657600" y="0"/>
            <a:ext cx="0" cy="685800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114800" y="0"/>
            <a:ext cx="0" cy="685800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572000" y="0"/>
            <a:ext cx="0" cy="685800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5029200" y="0"/>
            <a:ext cx="0" cy="685800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5486400" y="0"/>
            <a:ext cx="0" cy="685800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943600" y="0"/>
            <a:ext cx="0" cy="685800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400800" y="0"/>
            <a:ext cx="0" cy="685800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858000" y="0"/>
            <a:ext cx="0" cy="685800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7315200" y="0"/>
            <a:ext cx="0" cy="685800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772400" y="0"/>
            <a:ext cx="0" cy="685800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8229600" y="0"/>
            <a:ext cx="0" cy="685800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686800" y="0"/>
            <a:ext cx="0" cy="685800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9144000" y="0"/>
            <a:ext cx="0" cy="685800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9601200" y="0"/>
            <a:ext cx="0" cy="685800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10058400" y="0"/>
            <a:ext cx="0" cy="685800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10515600" y="0"/>
            <a:ext cx="0" cy="685800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10972800" y="0"/>
            <a:ext cx="0" cy="685800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1430000" y="0"/>
            <a:ext cx="0" cy="685800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11887200" y="0"/>
            <a:ext cx="0" cy="685800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0" y="0"/>
            <a:ext cx="12191695" cy="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0" y="457200"/>
            <a:ext cx="12191695" cy="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0" y="914400"/>
            <a:ext cx="12191695" cy="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0" y="1371600"/>
            <a:ext cx="12191695" cy="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0" y="1828800"/>
            <a:ext cx="12191695" cy="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0" y="2286000"/>
            <a:ext cx="12191695" cy="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0" y="2743200"/>
            <a:ext cx="12191695" cy="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0" y="3200400"/>
            <a:ext cx="12191695" cy="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0" y="3657600"/>
            <a:ext cx="12191695" cy="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0" y="4114800"/>
            <a:ext cx="12191695" cy="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0" y="4572000"/>
            <a:ext cx="12191695" cy="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0" y="5029200"/>
            <a:ext cx="12191695" cy="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0" y="5486400"/>
            <a:ext cx="12191695" cy="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0" y="5943600"/>
            <a:ext cx="12191695" cy="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0" y="6400800"/>
            <a:ext cx="12191695" cy="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658368" y="91440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78E5D6"/>
                </a:solidFill>
              </a:rPr>
              <a:t>DECK 3</a:t>
            </a:r>
            <a:endParaRPr lang="en-US" sz="1000" dirty="0"/>
          </a:p>
        </p:txBody>
      </p:sp>
      <p:sp>
        <p:nvSpPr>
          <p:cNvPr id="46" name="Text 44"/>
          <p:cNvSpPr/>
          <p:nvPr/>
        </p:nvSpPr>
        <p:spPr>
          <a:xfrm>
            <a:off x="658368" y="1325880"/>
            <a:ext cx="78638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</a:rPr>
              <a:t>Switching, VLANs &amp; Segmentation</a:t>
            </a:r>
            <a:endParaRPr lang="en-US" sz="3600" dirty="0"/>
          </a:p>
        </p:txBody>
      </p:sp>
      <p:sp>
        <p:nvSpPr>
          <p:cNvPr id="47" name="Text 45"/>
          <p:cNvSpPr/>
          <p:nvPr/>
        </p:nvSpPr>
        <p:spPr>
          <a:xfrm>
            <a:off x="713232" y="2971800"/>
            <a:ext cx="67665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D2DFDC"/>
                </a:solidFill>
              </a:rPr>
              <a:t>Teach students to trace frames, VLAN placement, trunks and exact firewall policy.</a:t>
            </a:r>
            <a:endParaRPr lang="en-US" sz="1500" dirty="0"/>
          </a:p>
        </p:txBody>
      </p:sp>
      <p:sp>
        <p:nvSpPr>
          <p:cNvPr id="48" name="Shape 46"/>
          <p:cNvSpPr/>
          <p:nvPr/>
        </p:nvSpPr>
        <p:spPr>
          <a:xfrm>
            <a:off x="8984894" y="1741018"/>
            <a:ext cx="1667866" cy="-117043"/>
          </a:xfrm>
          <a:prstGeom prst="line">
            <a:avLst/>
          </a:prstGeom>
          <a:noFill/>
          <a:ln w="12700">
            <a:solidFill>
              <a:srgbClr val="78E5D6">
                <a:alpha val="85000"/>
              </a:srgbClr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8984894" y="1741018"/>
            <a:ext cx="994867" cy="1638605"/>
          </a:xfrm>
          <a:prstGeom prst="line">
            <a:avLst/>
          </a:prstGeom>
          <a:noFill/>
          <a:ln w="12700">
            <a:solidFill>
              <a:srgbClr val="78E5D6">
                <a:alpha val="85000"/>
              </a:srgbClr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10652760" y="1623974"/>
            <a:ext cx="-672998" cy="1755648"/>
          </a:xfrm>
          <a:prstGeom prst="line">
            <a:avLst/>
          </a:prstGeom>
          <a:noFill/>
          <a:ln w="12700">
            <a:solidFill>
              <a:srgbClr val="78E5D6">
                <a:alpha val="85000"/>
              </a:srgbClr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10652760" y="1623974"/>
            <a:ext cx="321869" cy="1463040"/>
          </a:xfrm>
          <a:prstGeom prst="line">
            <a:avLst/>
          </a:prstGeom>
          <a:noFill/>
          <a:ln w="12700">
            <a:solidFill>
              <a:srgbClr val="78E5D6">
                <a:alpha val="85000"/>
              </a:srgbClr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9979762" y="3379622"/>
            <a:ext cx="994867" cy="-292608"/>
          </a:xfrm>
          <a:prstGeom prst="line">
            <a:avLst/>
          </a:prstGeom>
          <a:noFill/>
          <a:ln w="12700">
            <a:solidFill>
              <a:srgbClr val="78E5D6">
                <a:alpha val="85000"/>
              </a:srgbClr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8866022" y="1622146"/>
            <a:ext cx="237744" cy="237744"/>
          </a:xfrm>
          <a:prstGeom prst="ellipse">
            <a:avLst/>
          </a:prstGeom>
          <a:solidFill>
            <a:srgbClr val="2DD4B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10533888" y="1505102"/>
            <a:ext cx="237744" cy="237744"/>
          </a:xfrm>
          <a:prstGeom prst="ellipse">
            <a:avLst/>
          </a:prstGeom>
          <a:solidFill>
            <a:srgbClr val="F2BB50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9860890" y="3260750"/>
            <a:ext cx="237744" cy="237744"/>
          </a:xfrm>
          <a:prstGeom prst="ellipse">
            <a:avLst/>
          </a:prstGeom>
          <a:solidFill>
            <a:srgbClr val="2DD4B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6" name="Shape 54"/>
          <p:cNvSpPr/>
          <p:nvPr/>
        </p:nvSpPr>
        <p:spPr>
          <a:xfrm>
            <a:off x="10855757" y="2968142"/>
            <a:ext cx="237744" cy="237744"/>
          </a:xfrm>
          <a:prstGeom prst="ellipse">
            <a:avLst/>
          </a:prstGeom>
          <a:solidFill>
            <a:srgbClr val="2DD4B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>
            <a:off x="658368" y="5440680"/>
            <a:ext cx="4846320" cy="402336"/>
          </a:xfrm>
          <a:prstGeom prst="roundRect">
            <a:avLst>
              <a:gd name="adj" fmla="val 18182"/>
            </a:avLst>
          </a:prstGeom>
          <a:solidFill>
            <a:srgbClr val="F2BB50"/>
          </a:solidFill>
          <a:ln w="12700">
            <a:solidFill>
              <a:srgbClr val="F2BB50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850392" y="5550408"/>
            <a:ext cx="44805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D220C"/>
                </a:solidFill>
              </a:rPr>
              <a:t>Free PowerPoint Deck • Evidence-first classroom design</a:t>
            </a:r>
            <a:endParaRPr lang="en-US" sz="900" dirty="0"/>
          </a:p>
        </p:txBody>
      </p:sp>
      <p:sp>
        <p:nvSpPr>
          <p:cNvPr id="59" name="Text 57"/>
          <p:cNvSpPr/>
          <p:nvPr/>
        </p:nvSpPr>
        <p:spPr>
          <a:xfrm>
            <a:off x="658368" y="6144768"/>
            <a:ext cx="2743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A9BBB6"/>
                </a:solidFill>
              </a:rPr>
              <a:t>AP Networking Exam Prep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1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38912"/>
          </a:xfrm>
          <a:prstGeom prst="rect">
            <a:avLst/>
          </a:prstGeom>
          <a:solidFill>
            <a:srgbClr val="0D1716"/>
          </a:solidFill>
          <a:ln w="12700">
            <a:solidFill>
              <a:srgbClr val="0D171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47472" y="118872"/>
            <a:ext cx="2377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D2DFDC"/>
                </a:solidFill>
              </a:rPr>
              <a:t>AP Networking Exam Prep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7955280" y="118872"/>
            <a:ext cx="3749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78E5D6"/>
                </a:solidFill>
              </a:rPr>
              <a:t>Deck 3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02920" y="694944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0D1716"/>
                </a:solidFill>
              </a:rPr>
              <a:t>Frame decision sequence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630936" y="1572768"/>
            <a:ext cx="2066544" cy="914400"/>
          </a:xfrm>
          <a:prstGeom prst="roundRect">
            <a:avLst>
              <a:gd name="adj" fmla="val 8000"/>
            </a:avLst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31520" y="1691640"/>
            <a:ext cx="21945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2BB50"/>
                </a:solidFill>
              </a:rPr>
              <a:t>1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996696" y="1700784"/>
            <a:ext cx="162763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60" b="1" dirty="0">
                <a:solidFill>
                  <a:srgbClr val="0D1716"/>
                </a:solidFill>
              </a:rPr>
              <a:t>Receive frame</a:t>
            </a:r>
            <a:endParaRPr lang="en-US" sz="960" dirty="0"/>
          </a:p>
        </p:txBody>
      </p:sp>
      <p:sp>
        <p:nvSpPr>
          <p:cNvPr id="9" name="Shape 7"/>
          <p:cNvSpPr/>
          <p:nvPr/>
        </p:nvSpPr>
        <p:spPr>
          <a:xfrm>
            <a:off x="2706624" y="1984248"/>
            <a:ext cx="182880" cy="0"/>
          </a:xfrm>
          <a:prstGeom prst="line">
            <a:avLst/>
          </a:prstGeom>
          <a:noFill/>
          <a:ln w="12700">
            <a:solidFill>
              <a:srgbClr val="08776B"/>
            </a:solidFill>
            <a:prstDash val="solid"/>
            <a:headEnd type="none"/>
            <a:tailEnd type="triangle"/>
          </a:ln>
        </p:spPr>
      </p:sp>
      <p:sp>
        <p:nvSpPr>
          <p:cNvPr id="10" name="Shape 8"/>
          <p:cNvSpPr/>
          <p:nvPr/>
        </p:nvSpPr>
        <p:spPr>
          <a:xfrm>
            <a:off x="2825496" y="1572768"/>
            <a:ext cx="2066544" cy="914400"/>
          </a:xfrm>
          <a:prstGeom prst="roundRect">
            <a:avLst>
              <a:gd name="adj" fmla="val 8000"/>
            </a:avLst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926080" y="1691640"/>
            <a:ext cx="21945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2BB50"/>
                </a:solidFill>
              </a:rPr>
              <a:t>2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3191256" y="1700784"/>
            <a:ext cx="162763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60" b="1" dirty="0">
                <a:solidFill>
                  <a:srgbClr val="0D1716"/>
                </a:solidFill>
              </a:rPr>
              <a:t>Identify VLAN</a:t>
            </a:r>
            <a:endParaRPr lang="en-US" sz="960" dirty="0"/>
          </a:p>
        </p:txBody>
      </p:sp>
      <p:sp>
        <p:nvSpPr>
          <p:cNvPr id="13" name="Shape 11"/>
          <p:cNvSpPr/>
          <p:nvPr/>
        </p:nvSpPr>
        <p:spPr>
          <a:xfrm>
            <a:off x="4901184" y="1984248"/>
            <a:ext cx="182880" cy="0"/>
          </a:xfrm>
          <a:prstGeom prst="line">
            <a:avLst/>
          </a:prstGeom>
          <a:noFill/>
          <a:ln w="12700">
            <a:solidFill>
              <a:srgbClr val="08776B"/>
            </a:solidFill>
            <a:prstDash val="solid"/>
            <a:headEnd type="none"/>
            <a:tailEnd type="triangle"/>
          </a:ln>
        </p:spPr>
      </p:sp>
      <p:sp>
        <p:nvSpPr>
          <p:cNvPr id="14" name="Shape 12"/>
          <p:cNvSpPr/>
          <p:nvPr/>
        </p:nvSpPr>
        <p:spPr>
          <a:xfrm>
            <a:off x="5020056" y="1572768"/>
            <a:ext cx="2066544" cy="914400"/>
          </a:xfrm>
          <a:prstGeom prst="roundRect">
            <a:avLst>
              <a:gd name="adj" fmla="val 8000"/>
            </a:avLst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120640" y="1691640"/>
            <a:ext cx="21945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2BB50"/>
                </a:solidFill>
              </a:rPr>
              <a:t>3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5385816" y="1700784"/>
            <a:ext cx="162763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60" b="1" dirty="0">
                <a:solidFill>
                  <a:srgbClr val="0D1716"/>
                </a:solidFill>
              </a:rPr>
              <a:t>Learn source MAC</a:t>
            </a:r>
            <a:endParaRPr lang="en-US" sz="960" dirty="0"/>
          </a:p>
        </p:txBody>
      </p:sp>
      <p:sp>
        <p:nvSpPr>
          <p:cNvPr id="17" name="Shape 15"/>
          <p:cNvSpPr/>
          <p:nvPr/>
        </p:nvSpPr>
        <p:spPr>
          <a:xfrm>
            <a:off x="7095744" y="1984248"/>
            <a:ext cx="182880" cy="0"/>
          </a:xfrm>
          <a:prstGeom prst="line">
            <a:avLst/>
          </a:prstGeom>
          <a:noFill/>
          <a:ln w="12700">
            <a:solidFill>
              <a:srgbClr val="08776B"/>
            </a:solidFill>
            <a:prstDash val="solid"/>
            <a:headEnd type="none"/>
            <a:tailEnd type="triangle"/>
          </a:ln>
        </p:spPr>
      </p:sp>
      <p:sp>
        <p:nvSpPr>
          <p:cNvPr id="18" name="Shape 16"/>
          <p:cNvSpPr/>
          <p:nvPr/>
        </p:nvSpPr>
        <p:spPr>
          <a:xfrm>
            <a:off x="7214616" y="1572768"/>
            <a:ext cx="2066544" cy="914400"/>
          </a:xfrm>
          <a:prstGeom prst="roundRect">
            <a:avLst>
              <a:gd name="adj" fmla="val 8000"/>
            </a:avLst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315200" y="1691640"/>
            <a:ext cx="21945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2BB50"/>
                </a:solidFill>
              </a:rPr>
              <a:t>4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7580376" y="1700784"/>
            <a:ext cx="162763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60" b="1" dirty="0">
                <a:solidFill>
                  <a:srgbClr val="0D1716"/>
                </a:solidFill>
              </a:rPr>
              <a:t>Look up destination</a:t>
            </a:r>
            <a:endParaRPr lang="en-US" sz="960" dirty="0"/>
          </a:p>
        </p:txBody>
      </p:sp>
      <p:sp>
        <p:nvSpPr>
          <p:cNvPr id="21" name="Shape 19"/>
          <p:cNvSpPr/>
          <p:nvPr/>
        </p:nvSpPr>
        <p:spPr>
          <a:xfrm>
            <a:off x="9290304" y="1984248"/>
            <a:ext cx="182880" cy="0"/>
          </a:xfrm>
          <a:prstGeom prst="line">
            <a:avLst/>
          </a:prstGeom>
          <a:noFill/>
          <a:ln w="12700">
            <a:solidFill>
              <a:srgbClr val="08776B"/>
            </a:solidFill>
            <a:prstDash val="solid"/>
            <a:headEnd type="none"/>
            <a:tailEnd type="triangle"/>
          </a:ln>
        </p:spPr>
      </p:sp>
      <p:sp>
        <p:nvSpPr>
          <p:cNvPr id="22" name="Shape 20"/>
          <p:cNvSpPr/>
          <p:nvPr/>
        </p:nvSpPr>
        <p:spPr>
          <a:xfrm>
            <a:off x="9409176" y="1572768"/>
            <a:ext cx="2066544" cy="914400"/>
          </a:xfrm>
          <a:prstGeom prst="roundRect">
            <a:avLst>
              <a:gd name="adj" fmla="val 8000"/>
            </a:avLst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509760" y="1691640"/>
            <a:ext cx="21945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2BB50"/>
                </a:solidFill>
              </a:rPr>
              <a:t>5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9774936" y="1700784"/>
            <a:ext cx="162763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60" b="1" dirty="0">
                <a:solidFill>
                  <a:srgbClr val="0D1716"/>
                </a:solidFill>
              </a:rPr>
              <a:t>Forward / flood / filter</a:t>
            </a:r>
            <a:endParaRPr lang="en-US" sz="960" dirty="0"/>
          </a:p>
        </p:txBody>
      </p:sp>
      <p:sp>
        <p:nvSpPr>
          <p:cNvPr id="25" name="Text 23"/>
          <p:cNvSpPr/>
          <p:nvPr/>
        </p:nvSpPr>
        <p:spPr>
          <a:xfrm>
            <a:off x="804672" y="2907792"/>
            <a:ext cx="10515600" cy="16459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0D1716"/>
                </a:solidFill>
              </a:rPr>
              <a:t>Switching vocabulary matters because each term names a forwarding decision.</a:t>
            </a: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502920" y="6565392"/>
            <a:ext cx="84124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52605D"/>
                </a:solidFill>
              </a:rPr>
              <a:t>Independent classroom resource • Not affiliated with College Board</a:t>
            </a:r>
            <a:endParaRPr lang="en-US" sz="700" dirty="0"/>
          </a:p>
        </p:txBody>
      </p:sp>
      <p:sp>
        <p:nvSpPr>
          <p:cNvPr id="27" name="Text 25"/>
          <p:cNvSpPr/>
          <p:nvPr/>
        </p:nvSpPr>
        <p:spPr>
          <a:xfrm>
            <a:off x="11265408" y="6528816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2605D"/>
                </a:solidFill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4F1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38912"/>
          </a:xfrm>
          <a:prstGeom prst="rect">
            <a:avLst/>
          </a:prstGeom>
          <a:solidFill>
            <a:srgbClr val="0D1716"/>
          </a:solidFill>
          <a:ln w="12700">
            <a:solidFill>
              <a:srgbClr val="0D171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47472" y="118872"/>
            <a:ext cx="2377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D2DFDC"/>
                </a:solidFill>
              </a:rPr>
              <a:t>AP Networking Exam Prep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7955280" y="118872"/>
            <a:ext cx="3749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78E5D6"/>
                </a:solidFill>
              </a:rPr>
              <a:t>Deck 3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02920" y="694944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0D1716"/>
                </a:solidFill>
              </a:rPr>
              <a:t>MAC table artifact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640080" y="1481328"/>
            <a:ext cx="2743200" cy="896112"/>
          </a:xfrm>
          <a:prstGeom prst="rect">
            <a:avLst/>
          </a:prstGeom>
          <a:solidFill>
            <a:srgbClr val="DFDBD1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13232" y="1545336"/>
            <a:ext cx="2596896" cy="76809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050" b="1" dirty="0">
                <a:solidFill>
                  <a:srgbClr val="0D1716"/>
                </a:solidFill>
              </a:rPr>
              <a:t>MAC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3383280" y="1481328"/>
            <a:ext cx="2743200" cy="896112"/>
          </a:xfrm>
          <a:prstGeom prst="rect">
            <a:avLst/>
          </a:prstGeom>
          <a:solidFill>
            <a:srgbClr val="DFDBD1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56432" y="1545336"/>
            <a:ext cx="2596896" cy="76809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050" b="1" dirty="0">
                <a:solidFill>
                  <a:srgbClr val="0D1716"/>
                </a:solidFill>
              </a:rPr>
              <a:t>VLAN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6126480" y="1481328"/>
            <a:ext cx="2743200" cy="896112"/>
          </a:xfrm>
          <a:prstGeom prst="rect">
            <a:avLst/>
          </a:prstGeom>
          <a:solidFill>
            <a:srgbClr val="DFDBD1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199632" y="1545336"/>
            <a:ext cx="2596896" cy="76809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050" b="1" dirty="0">
                <a:solidFill>
                  <a:srgbClr val="0D1716"/>
                </a:solidFill>
              </a:rPr>
              <a:t>Port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8869680" y="1481328"/>
            <a:ext cx="2743200" cy="896112"/>
          </a:xfrm>
          <a:prstGeom prst="rect">
            <a:avLst/>
          </a:prstGeom>
          <a:solidFill>
            <a:srgbClr val="DFDBD1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942832" y="1545336"/>
            <a:ext cx="2596896" cy="76809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050" b="1" dirty="0">
                <a:solidFill>
                  <a:srgbClr val="0D1716"/>
                </a:solidFill>
              </a:rPr>
              <a:t>Student question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640080" y="2377440"/>
            <a:ext cx="2743200" cy="896112"/>
          </a:xfrm>
          <a:prstGeom prst="rect">
            <a:avLst/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13232" y="2441448"/>
            <a:ext cx="2596896" cy="76809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0D1716"/>
                </a:solidFill>
              </a:rPr>
              <a:t>00:11:22:AA:10:01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3383280" y="2377440"/>
            <a:ext cx="2743200" cy="896112"/>
          </a:xfrm>
          <a:prstGeom prst="rect">
            <a:avLst/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456432" y="2441448"/>
            <a:ext cx="2596896" cy="76809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0D1716"/>
                </a:solidFill>
              </a:rPr>
              <a:t>20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6126480" y="2377440"/>
            <a:ext cx="2743200" cy="896112"/>
          </a:xfrm>
          <a:prstGeom prst="rect">
            <a:avLst/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199632" y="2441448"/>
            <a:ext cx="2596896" cy="76809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0D1716"/>
                </a:solidFill>
              </a:rPr>
              <a:t>Gi1/0/8</a:t>
            </a:r>
            <a:endParaRPr lang="en-US" sz="950" dirty="0"/>
          </a:p>
        </p:txBody>
      </p:sp>
      <p:sp>
        <p:nvSpPr>
          <p:cNvPr id="20" name="Shape 18"/>
          <p:cNvSpPr/>
          <p:nvPr/>
        </p:nvSpPr>
        <p:spPr>
          <a:xfrm>
            <a:off x="8869680" y="2377440"/>
            <a:ext cx="2743200" cy="896112"/>
          </a:xfrm>
          <a:prstGeom prst="rect">
            <a:avLst/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942832" y="2441448"/>
            <a:ext cx="2596896" cy="76809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0D1716"/>
                </a:solidFill>
              </a:rPr>
              <a:t>Expected user port?</a:t>
            </a:r>
            <a:endParaRPr lang="en-US" sz="950" dirty="0"/>
          </a:p>
        </p:txBody>
      </p:sp>
      <p:sp>
        <p:nvSpPr>
          <p:cNvPr id="22" name="Shape 20"/>
          <p:cNvSpPr/>
          <p:nvPr/>
        </p:nvSpPr>
        <p:spPr>
          <a:xfrm>
            <a:off x="640080" y="3273552"/>
            <a:ext cx="2743200" cy="896112"/>
          </a:xfrm>
          <a:prstGeom prst="rect">
            <a:avLst/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13232" y="3337560"/>
            <a:ext cx="2596896" cy="76809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0D1716"/>
                </a:solidFill>
              </a:rPr>
              <a:t>00:11:22:AA:10:02</a:t>
            </a:r>
            <a:endParaRPr lang="en-US" sz="950" dirty="0"/>
          </a:p>
        </p:txBody>
      </p:sp>
      <p:sp>
        <p:nvSpPr>
          <p:cNvPr id="24" name="Shape 22"/>
          <p:cNvSpPr/>
          <p:nvPr/>
        </p:nvSpPr>
        <p:spPr>
          <a:xfrm>
            <a:off x="3383280" y="3273552"/>
            <a:ext cx="2743200" cy="896112"/>
          </a:xfrm>
          <a:prstGeom prst="rect">
            <a:avLst/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456432" y="3337560"/>
            <a:ext cx="2596896" cy="76809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0D1716"/>
                </a:solidFill>
              </a:rPr>
              <a:t>20</a:t>
            </a:r>
            <a:endParaRPr lang="en-US" sz="950" dirty="0"/>
          </a:p>
        </p:txBody>
      </p:sp>
      <p:sp>
        <p:nvSpPr>
          <p:cNvPr id="26" name="Shape 24"/>
          <p:cNvSpPr/>
          <p:nvPr/>
        </p:nvSpPr>
        <p:spPr>
          <a:xfrm>
            <a:off x="6126480" y="3273552"/>
            <a:ext cx="2743200" cy="896112"/>
          </a:xfrm>
          <a:prstGeom prst="rect">
            <a:avLst/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199632" y="3337560"/>
            <a:ext cx="2596896" cy="76809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0D1716"/>
                </a:solidFill>
              </a:rPr>
              <a:t>Gi1/0/24</a:t>
            </a:r>
            <a:endParaRPr lang="en-US" sz="950" dirty="0"/>
          </a:p>
        </p:txBody>
      </p:sp>
      <p:sp>
        <p:nvSpPr>
          <p:cNvPr id="28" name="Shape 26"/>
          <p:cNvSpPr/>
          <p:nvPr/>
        </p:nvSpPr>
        <p:spPr>
          <a:xfrm>
            <a:off x="8869680" y="3273552"/>
            <a:ext cx="2743200" cy="896112"/>
          </a:xfrm>
          <a:prstGeom prst="rect">
            <a:avLst/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942832" y="3337560"/>
            <a:ext cx="2596896" cy="76809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0D1716"/>
                </a:solidFill>
              </a:rPr>
              <a:t>Expected trunk?</a:t>
            </a:r>
            <a:endParaRPr lang="en-US" sz="950" dirty="0"/>
          </a:p>
        </p:txBody>
      </p:sp>
      <p:sp>
        <p:nvSpPr>
          <p:cNvPr id="30" name="Shape 28"/>
          <p:cNvSpPr/>
          <p:nvPr/>
        </p:nvSpPr>
        <p:spPr>
          <a:xfrm>
            <a:off x="640080" y="4169664"/>
            <a:ext cx="2743200" cy="896112"/>
          </a:xfrm>
          <a:prstGeom prst="rect">
            <a:avLst/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713232" y="4233672"/>
            <a:ext cx="2596896" cy="76809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0D1716"/>
                </a:solidFill>
              </a:rPr>
              <a:t>00:11:22:AA:10:03</a:t>
            </a:r>
            <a:endParaRPr lang="en-US" sz="950" dirty="0"/>
          </a:p>
        </p:txBody>
      </p:sp>
      <p:sp>
        <p:nvSpPr>
          <p:cNvPr id="32" name="Shape 30"/>
          <p:cNvSpPr/>
          <p:nvPr/>
        </p:nvSpPr>
        <p:spPr>
          <a:xfrm>
            <a:off x="3383280" y="4169664"/>
            <a:ext cx="2743200" cy="896112"/>
          </a:xfrm>
          <a:prstGeom prst="rect">
            <a:avLst/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3456432" y="4233672"/>
            <a:ext cx="2596896" cy="76809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0D1716"/>
                </a:solidFill>
              </a:rPr>
              <a:t>30</a:t>
            </a:r>
            <a:endParaRPr lang="en-US" sz="950" dirty="0"/>
          </a:p>
        </p:txBody>
      </p:sp>
      <p:sp>
        <p:nvSpPr>
          <p:cNvPr id="34" name="Shape 32"/>
          <p:cNvSpPr/>
          <p:nvPr/>
        </p:nvSpPr>
        <p:spPr>
          <a:xfrm>
            <a:off x="6126480" y="4169664"/>
            <a:ext cx="2743200" cy="896112"/>
          </a:xfrm>
          <a:prstGeom prst="rect">
            <a:avLst/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199632" y="4233672"/>
            <a:ext cx="2596896" cy="76809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0D1716"/>
                </a:solidFill>
              </a:rPr>
              <a:t>Gi1/0/8</a:t>
            </a:r>
            <a:endParaRPr lang="en-US" sz="950" dirty="0"/>
          </a:p>
        </p:txBody>
      </p:sp>
      <p:sp>
        <p:nvSpPr>
          <p:cNvPr id="36" name="Shape 34"/>
          <p:cNvSpPr/>
          <p:nvPr/>
        </p:nvSpPr>
        <p:spPr>
          <a:xfrm>
            <a:off x="8869680" y="4169664"/>
            <a:ext cx="2743200" cy="896112"/>
          </a:xfrm>
          <a:prstGeom prst="rect">
            <a:avLst/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8942832" y="4233672"/>
            <a:ext cx="2596896" cy="76809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0D1716"/>
                </a:solidFill>
              </a:rPr>
              <a:t>Why is same port learning another VLAN?</a:t>
            </a:r>
            <a:endParaRPr lang="en-US" sz="950" dirty="0"/>
          </a:p>
        </p:txBody>
      </p:sp>
      <p:sp>
        <p:nvSpPr>
          <p:cNvPr id="38" name="Shape 36"/>
          <p:cNvSpPr/>
          <p:nvPr/>
        </p:nvSpPr>
        <p:spPr>
          <a:xfrm>
            <a:off x="640080" y="5065776"/>
            <a:ext cx="2743200" cy="896112"/>
          </a:xfrm>
          <a:prstGeom prst="rect">
            <a:avLst/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713232" y="5129784"/>
            <a:ext cx="2596896" cy="76809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0D1716"/>
                </a:solidFill>
              </a:rPr>
              <a:t>Many MACs</a:t>
            </a:r>
            <a:endParaRPr lang="en-US" sz="950" dirty="0"/>
          </a:p>
        </p:txBody>
      </p:sp>
      <p:sp>
        <p:nvSpPr>
          <p:cNvPr id="40" name="Shape 38"/>
          <p:cNvSpPr/>
          <p:nvPr/>
        </p:nvSpPr>
        <p:spPr>
          <a:xfrm>
            <a:off x="3383280" y="5065776"/>
            <a:ext cx="2743200" cy="896112"/>
          </a:xfrm>
          <a:prstGeom prst="rect">
            <a:avLst/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3456432" y="5129784"/>
            <a:ext cx="2596896" cy="76809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0D1716"/>
                </a:solidFill>
              </a:rPr>
              <a:t>20</a:t>
            </a:r>
            <a:endParaRPr lang="en-US" sz="950" dirty="0"/>
          </a:p>
        </p:txBody>
      </p:sp>
      <p:sp>
        <p:nvSpPr>
          <p:cNvPr id="42" name="Shape 40"/>
          <p:cNvSpPr/>
          <p:nvPr/>
        </p:nvSpPr>
        <p:spPr>
          <a:xfrm>
            <a:off x="6126480" y="5065776"/>
            <a:ext cx="2743200" cy="896112"/>
          </a:xfrm>
          <a:prstGeom prst="rect">
            <a:avLst/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199632" y="5129784"/>
            <a:ext cx="2596896" cy="76809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0D1716"/>
                </a:solidFill>
              </a:rPr>
              <a:t>Gi1/0/23 ↔ Gi1/0/24</a:t>
            </a:r>
            <a:endParaRPr lang="en-US" sz="950" dirty="0"/>
          </a:p>
        </p:txBody>
      </p:sp>
      <p:sp>
        <p:nvSpPr>
          <p:cNvPr id="44" name="Shape 42"/>
          <p:cNvSpPr/>
          <p:nvPr/>
        </p:nvSpPr>
        <p:spPr>
          <a:xfrm>
            <a:off x="8869680" y="5065776"/>
            <a:ext cx="2743200" cy="896112"/>
          </a:xfrm>
          <a:prstGeom prst="rect">
            <a:avLst/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8942832" y="5129784"/>
            <a:ext cx="2596896" cy="76809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0D1716"/>
                </a:solidFill>
              </a:rPr>
              <a:t>Loop or topology event?</a:t>
            </a:r>
            <a:endParaRPr lang="en-US" sz="950" dirty="0"/>
          </a:p>
        </p:txBody>
      </p:sp>
      <p:sp>
        <p:nvSpPr>
          <p:cNvPr id="46" name="Text 44"/>
          <p:cNvSpPr/>
          <p:nvPr/>
        </p:nvSpPr>
        <p:spPr>
          <a:xfrm>
            <a:off x="502920" y="6565392"/>
            <a:ext cx="84124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52605D"/>
                </a:solidFill>
              </a:rPr>
              <a:t>Independent classroom resource • Not affiliated with College Board</a:t>
            </a:r>
            <a:endParaRPr lang="en-US" sz="700" dirty="0"/>
          </a:p>
        </p:txBody>
      </p:sp>
      <p:sp>
        <p:nvSpPr>
          <p:cNvPr id="47" name="Text 45"/>
          <p:cNvSpPr/>
          <p:nvPr/>
        </p:nvSpPr>
        <p:spPr>
          <a:xfrm>
            <a:off x="11265408" y="6528816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2605D"/>
                </a:solidFill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1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38912"/>
          </a:xfrm>
          <a:prstGeom prst="rect">
            <a:avLst/>
          </a:prstGeom>
          <a:solidFill>
            <a:srgbClr val="0D1716"/>
          </a:solidFill>
          <a:ln w="12700">
            <a:solidFill>
              <a:srgbClr val="0D171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47472" y="118872"/>
            <a:ext cx="2377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D2DFDC"/>
                </a:solidFill>
              </a:rPr>
              <a:t>AP Networking Exam Prep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7955280" y="118872"/>
            <a:ext cx="3749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78E5D6"/>
                </a:solidFill>
              </a:rPr>
              <a:t>Deck 3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02920" y="694944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0D1716"/>
                </a:solidFill>
              </a:rPr>
              <a:t>Selective VLAN trunk failure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685800" y="1508760"/>
            <a:ext cx="5212080" cy="4370832"/>
          </a:xfrm>
          <a:prstGeom prst="roundRect">
            <a:avLst>
              <a:gd name="adj" fmla="val 1674"/>
            </a:avLst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281928" y="1508760"/>
            <a:ext cx="5212080" cy="4370832"/>
          </a:xfrm>
          <a:prstGeom prst="roundRect">
            <a:avLst>
              <a:gd name="adj" fmla="val 1674"/>
            </a:avLst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10512"/>
            <a:ext cx="4617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8776B"/>
                </a:solidFill>
              </a:rPr>
              <a:t>Observed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960120" y="2240280"/>
            <a:ext cx="4617720" cy="32461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0D1716"/>
                </a:solidFill>
              </a:rPr>
              <a:t>• VLAN 10 crosses trunk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0D1716"/>
                </a:solidFill>
              </a:rPr>
              <a:t>• VLAN 20 crosses trunk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0D1716"/>
                </a:solidFill>
              </a:rPr>
              <a:t>• VLAN 30 works locally on both switches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0D1716"/>
                </a:solidFill>
              </a:rPr>
              <a:t>• VLAN 30 fails across trunk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6556248" y="1810512"/>
            <a:ext cx="4617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8776B"/>
                </a:solidFill>
              </a:rPr>
              <a:t>Best next evidence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556248" y="2240280"/>
            <a:ext cx="4617720" cy="32461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0D1716"/>
                </a:solidFill>
              </a:rPr>
              <a:t>• VLAN 30 exists on both switches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0D1716"/>
                </a:solidFill>
              </a:rPr>
              <a:t>• VLAN 30 allowed/active on trunk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0D1716"/>
                </a:solidFill>
              </a:rPr>
              <a:t>• Tag/native expectations consistent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0D1716"/>
                </a:solidFill>
              </a:rPr>
              <a:t>• Do not replace cable first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502920" y="6565392"/>
            <a:ext cx="84124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52605D"/>
                </a:solidFill>
              </a:rPr>
              <a:t>Independent classroom resource • Not affiliated with College Board</a:t>
            </a:r>
            <a:endParaRPr lang="en-US" sz="700" dirty="0"/>
          </a:p>
        </p:txBody>
      </p:sp>
      <p:sp>
        <p:nvSpPr>
          <p:cNvPr id="13" name="Text 11"/>
          <p:cNvSpPr/>
          <p:nvPr/>
        </p:nvSpPr>
        <p:spPr>
          <a:xfrm>
            <a:off x="11265408" y="6528816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2605D"/>
                </a:solidFill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4F1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38912"/>
          </a:xfrm>
          <a:prstGeom prst="rect">
            <a:avLst/>
          </a:prstGeom>
          <a:solidFill>
            <a:srgbClr val="0D1716"/>
          </a:solidFill>
          <a:ln w="12700">
            <a:solidFill>
              <a:srgbClr val="0D171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47472" y="118872"/>
            <a:ext cx="2377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D2DFDC"/>
                </a:solidFill>
              </a:rPr>
              <a:t>AP Networking Exam Prep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7955280" y="118872"/>
            <a:ext cx="3749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78E5D6"/>
                </a:solidFill>
              </a:rPr>
              <a:t>Deck 3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02920" y="694944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0D1716"/>
                </a:solidFill>
              </a:rPr>
              <a:t>Segmentation rule anatomy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640080" y="1572768"/>
            <a:ext cx="3547872" cy="1124712"/>
          </a:xfrm>
          <a:prstGeom prst="roundRect">
            <a:avLst>
              <a:gd name="adj" fmla="val 5691"/>
            </a:avLst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86384" y="1700784"/>
            <a:ext cx="32552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08776B"/>
                </a:solidFill>
              </a:rPr>
              <a:t>Source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86384" y="1993392"/>
            <a:ext cx="3255264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0D1716"/>
                </a:solidFill>
              </a:rPr>
              <a:t>Which subnet, VLAN, role or zone initiated the flow?</a:t>
            </a:r>
            <a:endParaRPr lang="en-US" sz="1060" dirty="0"/>
          </a:p>
        </p:txBody>
      </p:sp>
      <p:sp>
        <p:nvSpPr>
          <p:cNvPr id="9" name="Shape 7"/>
          <p:cNvSpPr/>
          <p:nvPr/>
        </p:nvSpPr>
        <p:spPr>
          <a:xfrm>
            <a:off x="4352544" y="1572768"/>
            <a:ext cx="3547872" cy="1124712"/>
          </a:xfrm>
          <a:prstGeom prst="roundRect">
            <a:avLst>
              <a:gd name="adj" fmla="val 5691"/>
            </a:avLst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498848" y="1700784"/>
            <a:ext cx="32552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08776B"/>
                </a:solidFill>
              </a:rPr>
              <a:t>Destination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4498848" y="1993392"/>
            <a:ext cx="3255264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0D1716"/>
                </a:solidFill>
              </a:rPr>
              <a:t>Which host, subnet or application is targeted?</a:t>
            </a:r>
            <a:endParaRPr lang="en-US" sz="1060" dirty="0"/>
          </a:p>
        </p:txBody>
      </p:sp>
      <p:sp>
        <p:nvSpPr>
          <p:cNvPr id="12" name="Shape 10"/>
          <p:cNvSpPr/>
          <p:nvPr/>
        </p:nvSpPr>
        <p:spPr>
          <a:xfrm>
            <a:off x="8065008" y="1572768"/>
            <a:ext cx="3547872" cy="1124712"/>
          </a:xfrm>
          <a:prstGeom prst="roundRect">
            <a:avLst>
              <a:gd name="adj" fmla="val 5691"/>
            </a:avLst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211312" y="1700784"/>
            <a:ext cx="32552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08776B"/>
                </a:solidFill>
              </a:rPr>
              <a:t>Service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8211312" y="1993392"/>
            <a:ext cx="3255264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0D1716"/>
                </a:solidFill>
              </a:rPr>
              <a:t>Protocol and destination port must match the requirement.</a:t>
            </a:r>
            <a:endParaRPr lang="en-US" sz="1060" dirty="0"/>
          </a:p>
        </p:txBody>
      </p:sp>
      <p:sp>
        <p:nvSpPr>
          <p:cNvPr id="15" name="Shape 13"/>
          <p:cNvSpPr/>
          <p:nvPr/>
        </p:nvSpPr>
        <p:spPr>
          <a:xfrm>
            <a:off x="640080" y="2862072"/>
            <a:ext cx="3547872" cy="1124712"/>
          </a:xfrm>
          <a:prstGeom prst="roundRect">
            <a:avLst>
              <a:gd name="adj" fmla="val 5691"/>
            </a:avLst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86384" y="2990088"/>
            <a:ext cx="32552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08776B"/>
                </a:solidFill>
              </a:rPr>
              <a:t>Order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86384" y="3282696"/>
            <a:ext cx="3255264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0D1716"/>
                </a:solidFill>
              </a:rPr>
              <a:t>An earlier broad deny can shadow a later permit.</a:t>
            </a:r>
            <a:endParaRPr lang="en-US" sz="1060" dirty="0"/>
          </a:p>
        </p:txBody>
      </p:sp>
      <p:sp>
        <p:nvSpPr>
          <p:cNvPr id="18" name="Shape 16"/>
          <p:cNvSpPr/>
          <p:nvPr/>
        </p:nvSpPr>
        <p:spPr>
          <a:xfrm>
            <a:off x="4352544" y="2862072"/>
            <a:ext cx="3547872" cy="1124712"/>
          </a:xfrm>
          <a:prstGeom prst="roundRect">
            <a:avLst>
              <a:gd name="adj" fmla="val 5691"/>
            </a:avLst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498848" y="2990088"/>
            <a:ext cx="32552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08776B"/>
                </a:solidFill>
              </a:rPr>
              <a:t>State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4498848" y="3282696"/>
            <a:ext cx="3255264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0D1716"/>
                </a:solidFill>
              </a:rPr>
              <a:t>Return traffic may depend on stateful behavior.</a:t>
            </a:r>
            <a:endParaRPr lang="en-US" sz="1060" dirty="0"/>
          </a:p>
        </p:txBody>
      </p:sp>
      <p:sp>
        <p:nvSpPr>
          <p:cNvPr id="21" name="Shape 19"/>
          <p:cNvSpPr/>
          <p:nvPr/>
        </p:nvSpPr>
        <p:spPr>
          <a:xfrm>
            <a:off x="8065008" y="2862072"/>
            <a:ext cx="3547872" cy="1124712"/>
          </a:xfrm>
          <a:prstGeom prst="roundRect">
            <a:avLst>
              <a:gd name="adj" fmla="val 5691"/>
            </a:avLst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211312" y="2990088"/>
            <a:ext cx="32552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08776B"/>
                </a:solidFill>
              </a:rPr>
              <a:t>Verification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8211312" y="3282696"/>
            <a:ext cx="3255264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0D1716"/>
                </a:solidFill>
              </a:rPr>
              <a:t>Allowed flow succeeds; prohibited control remains denied.</a:t>
            </a:r>
            <a:endParaRPr lang="en-US" sz="1060" dirty="0"/>
          </a:p>
        </p:txBody>
      </p:sp>
      <p:sp>
        <p:nvSpPr>
          <p:cNvPr id="24" name="Text 22"/>
          <p:cNvSpPr/>
          <p:nvPr/>
        </p:nvSpPr>
        <p:spPr>
          <a:xfrm>
            <a:off x="502920" y="6565392"/>
            <a:ext cx="84124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52605D"/>
                </a:solidFill>
              </a:rPr>
              <a:t>Independent classroom resource • Not affiliated with College Board</a:t>
            </a:r>
            <a:endParaRPr lang="en-US" sz="700" dirty="0"/>
          </a:p>
        </p:txBody>
      </p:sp>
      <p:sp>
        <p:nvSpPr>
          <p:cNvPr id="25" name="Text 23"/>
          <p:cNvSpPr/>
          <p:nvPr/>
        </p:nvSpPr>
        <p:spPr>
          <a:xfrm>
            <a:off x="11265408" y="6528816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2605D"/>
                </a:solidFill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4F1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38912"/>
          </a:xfrm>
          <a:prstGeom prst="rect">
            <a:avLst/>
          </a:prstGeom>
          <a:solidFill>
            <a:srgbClr val="0D1716"/>
          </a:solidFill>
          <a:ln w="12700">
            <a:solidFill>
              <a:srgbClr val="0D171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47472" y="118872"/>
            <a:ext cx="2377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D2DFDC"/>
                </a:solidFill>
              </a:rPr>
              <a:t>AP Networking Exam Prep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7955280" y="118872"/>
            <a:ext cx="3749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78E5D6"/>
                </a:solidFill>
              </a:rPr>
              <a:t>Deck 3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02920" y="694944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0D1716"/>
                </a:solidFill>
              </a:rPr>
              <a:t>Rule-order artifact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640080" y="1481328"/>
            <a:ext cx="2194560" cy="1120140"/>
          </a:xfrm>
          <a:prstGeom prst="rect">
            <a:avLst/>
          </a:prstGeom>
          <a:solidFill>
            <a:srgbClr val="DFDBD1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13232" y="1545336"/>
            <a:ext cx="2048256" cy="99212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050" b="1" dirty="0">
                <a:solidFill>
                  <a:srgbClr val="0D1716"/>
                </a:solidFill>
              </a:rPr>
              <a:t>Order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2834640" y="1481328"/>
            <a:ext cx="2194560" cy="1120140"/>
          </a:xfrm>
          <a:prstGeom prst="rect">
            <a:avLst/>
          </a:prstGeom>
          <a:solidFill>
            <a:srgbClr val="DFDBD1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907792" y="1545336"/>
            <a:ext cx="2048256" cy="99212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050" b="1" dirty="0">
                <a:solidFill>
                  <a:srgbClr val="0D1716"/>
                </a:solidFill>
              </a:rPr>
              <a:t>Source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5029200" y="1481328"/>
            <a:ext cx="2194560" cy="1120140"/>
          </a:xfrm>
          <a:prstGeom prst="rect">
            <a:avLst/>
          </a:prstGeom>
          <a:solidFill>
            <a:srgbClr val="DFDBD1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102352" y="1545336"/>
            <a:ext cx="2048256" cy="99212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050" b="1" dirty="0">
                <a:solidFill>
                  <a:srgbClr val="0D1716"/>
                </a:solidFill>
              </a:rPr>
              <a:t>Destination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7223760" y="1481328"/>
            <a:ext cx="2194560" cy="1120140"/>
          </a:xfrm>
          <a:prstGeom prst="rect">
            <a:avLst/>
          </a:prstGeom>
          <a:solidFill>
            <a:srgbClr val="DFDBD1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296912" y="1545336"/>
            <a:ext cx="2048256" cy="99212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050" b="1" dirty="0">
                <a:solidFill>
                  <a:srgbClr val="0D1716"/>
                </a:solidFill>
              </a:rPr>
              <a:t>Service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9418320" y="1481328"/>
            <a:ext cx="2194560" cy="1120140"/>
          </a:xfrm>
          <a:prstGeom prst="rect">
            <a:avLst/>
          </a:prstGeom>
          <a:solidFill>
            <a:srgbClr val="DFDBD1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491472" y="1545336"/>
            <a:ext cx="2048256" cy="99212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050" b="1" dirty="0">
                <a:solidFill>
                  <a:srgbClr val="0D1716"/>
                </a:solidFill>
              </a:rPr>
              <a:t>Action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640080" y="2601468"/>
            <a:ext cx="2194560" cy="1120140"/>
          </a:xfrm>
          <a:prstGeom prst="rect">
            <a:avLst/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13232" y="2665476"/>
            <a:ext cx="2048256" cy="99212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0D1716"/>
                </a:solidFill>
              </a:rPr>
              <a:t>5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2834640" y="2601468"/>
            <a:ext cx="2194560" cy="1120140"/>
          </a:xfrm>
          <a:prstGeom prst="rect">
            <a:avLst/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2907792" y="2665476"/>
            <a:ext cx="2048256" cy="99212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0D1716"/>
                </a:solidFill>
              </a:rPr>
              <a:t>StaffNet</a:t>
            </a:r>
            <a:endParaRPr lang="en-US" sz="950" dirty="0"/>
          </a:p>
        </p:txBody>
      </p:sp>
      <p:sp>
        <p:nvSpPr>
          <p:cNvPr id="20" name="Shape 18"/>
          <p:cNvSpPr/>
          <p:nvPr/>
        </p:nvSpPr>
        <p:spPr>
          <a:xfrm>
            <a:off x="5029200" y="2601468"/>
            <a:ext cx="2194560" cy="1120140"/>
          </a:xfrm>
          <a:prstGeom prst="rect">
            <a:avLst/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102352" y="2665476"/>
            <a:ext cx="2048256" cy="99212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0D1716"/>
                </a:solidFill>
              </a:rPr>
              <a:t>ServerNet</a:t>
            </a:r>
            <a:endParaRPr lang="en-US" sz="950" dirty="0"/>
          </a:p>
        </p:txBody>
      </p:sp>
      <p:sp>
        <p:nvSpPr>
          <p:cNvPr id="22" name="Shape 20"/>
          <p:cNvSpPr/>
          <p:nvPr/>
        </p:nvSpPr>
        <p:spPr>
          <a:xfrm>
            <a:off x="7223760" y="2601468"/>
            <a:ext cx="2194560" cy="1120140"/>
          </a:xfrm>
          <a:prstGeom prst="rect">
            <a:avLst/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296912" y="2665476"/>
            <a:ext cx="2048256" cy="99212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0D1716"/>
                </a:solidFill>
              </a:rPr>
              <a:t>Any</a:t>
            </a:r>
            <a:endParaRPr lang="en-US" sz="950" dirty="0"/>
          </a:p>
        </p:txBody>
      </p:sp>
      <p:sp>
        <p:nvSpPr>
          <p:cNvPr id="24" name="Shape 22"/>
          <p:cNvSpPr/>
          <p:nvPr/>
        </p:nvSpPr>
        <p:spPr>
          <a:xfrm>
            <a:off x="9418320" y="2601468"/>
            <a:ext cx="2194560" cy="1120140"/>
          </a:xfrm>
          <a:prstGeom prst="rect">
            <a:avLst/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9491472" y="2665476"/>
            <a:ext cx="2048256" cy="99212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0D1716"/>
                </a:solidFill>
              </a:rPr>
              <a:t>Deny</a:t>
            </a:r>
            <a:endParaRPr lang="en-US" sz="950" dirty="0"/>
          </a:p>
        </p:txBody>
      </p:sp>
      <p:sp>
        <p:nvSpPr>
          <p:cNvPr id="26" name="Shape 24"/>
          <p:cNvSpPr/>
          <p:nvPr/>
        </p:nvSpPr>
        <p:spPr>
          <a:xfrm>
            <a:off x="640080" y="3721608"/>
            <a:ext cx="2194560" cy="1120140"/>
          </a:xfrm>
          <a:prstGeom prst="rect">
            <a:avLst/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713232" y="3785616"/>
            <a:ext cx="2048256" cy="99212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0D1716"/>
                </a:solidFill>
              </a:rPr>
              <a:t>20</a:t>
            </a:r>
            <a:endParaRPr lang="en-US" sz="950" dirty="0"/>
          </a:p>
        </p:txBody>
      </p:sp>
      <p:sp>
        <p:nvSpPr>
          <p:cNvPr id="28" name="Shape 26"/>
          <p:cNvSpPr/>
          <p:nvPr/>
        </p:nvSpPr>
        <p:spPr>
          <a:xfrm>
            <a:off x="2834640" y="3721608"/>
            <a:ext cx="2194560" cy="1120140"/>
          </a:xfrm>
          <a:prstGeom prst="rect">
            <a:avLst/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2907792" y="3785616"/>
            <a:ext cx="2048256" cy="99212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0D1716"/>
                </a:solidFill>
              </a:rPr>
              <a:t>StaffNet</a:t>
            </a:r>
            <a:endParaRPr lang="en-US" sz="950" dirty="0"/>
          </a:p>
        </p:txBody>
      </p:sp>
      <p:sp>
        <p:nvSpPr>
          <p:cNvPr id="30" name="Shape 28"/>
          <p:cNvSpPr/>
          <p:nvPr/>
        </p:nvSpPr>
        <p:spPr>
          <a:xfrm>
            <a:off x="5029200" y="3721608"/>
            <a:ext cx="2194560" cy="1120140"/>
          </a:xfrm>
          <a:prstGeom prst="rect">
            <a:avLst/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102352" y="3785616"/>
            <a:ext cx="2048256" cy="99212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0D1716"/>
                </a:solidFill>
              </a:rPr>
              <a:t>AppServer</a:t>
            </a:r>
            <a:endParaRPr lang="en-US" sz="950" dirty="0"/>
          </a:p>
        </p:txBody>
      </p:sp>
      <p:sp>
        <p:nvSpPr>
          <p:cNvPr id="32" name="Shape 30"/>
          <p:cNvSpPr/>
          <p:nvPr/>
        </p:nvSpPr>
        <p:spPr>
          <a:xfrm>
            <a:off x="7223760" y="3721608"/>
            <a:ext cx="2194560" cy="1120140"/>
          </a:xfrm>
          <a:prstGeom prst="rect">
            <a:avLst/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7296912" y="3785616"/>
            <a:ext cx="2048256" cy="99212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0D1716"/>
                </a:solidFill>
              </a:rPr>
              <a:t>TCP/443</a:t>
            </a:r>
            <a:endParaRPr lang="en-US" sz="950" dirty="0"/>
          </a:p>
        </p:txBody>
      </p:sp>
      <p:sp>
        <p:nvSpPr>
          <p:cNvPr id="34" name="Shape 32"/>
          <p:cNvSpPr/>
          <p:nvPr/>
        </p:nvSpPr>
        <p:spPr>
          <a:xfrm>
            <a:off x="9418320" y="3721608"/>
            <a:ext cx="2194560" cy="1120140"/>
          </a:xfrm>
          <a:prstGeom prst="rect">
            <a:avLst/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9491472" y="3785616"/>
            <a:ext cx="2048256" cy="99212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0D1716"/>
                </a:solidFill>
              </a:rPr>
              <a:t>Allow</a:t>
            </a:r>
            <a:endParaRPr lang="en-US" sz="950" dirty="0"/>
          </a:p>
        </p:txBody>
      </p:sp>
      <p:sp>
        <p:nvSpPr>
          <p:cNvPr id="36" name="Shape 34"/>
          <p:cNvSpPr/>
          <p:nvPr/>
        </p:nvSpPr>
        <p:spPr>
          <a:xfrm>
            <a:off x="640080" y="4841748"/>
            <a:ext cx="2194560" cy="1120140"/>
          </a:xfrm>
          <a:prstGeom prst="rect">
            <a:avLst/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713232" y="4905756"/>
            <a:ext cx="2048256" cy="99212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0D1716"/>
                </a:solidFill>
              </a:rPr>
              <a:t>Question</a:t>
            </a:r>
            <a:endParaRPr lang="en-US" sz="950" dirty="0"/>
          </a:p>
        </p:txBody>
      </p:sp>
      <p:sp>
        <p:nvSpPr>
          <p:cNvPr id="38" name="Shape 36"/>
          <p:cNvSpPr/>
          <p:nvPr/>
        </p:nvSpPr>
        <p:spPr>
          <a:xfrm>
            <a:off x="2834640" y="4841748"/>
            <a:ext cx="2194560" cy="1120140"/>
          </a:xfrm>
          <a:prstGeom prst="rect">
            <a:avLst/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2907792" y="4905756"/>
            <a:ext cx="2048256" cy="99212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0D1716"/>
                </a:solidFill>
              </a:rPr>
              <a:t>10.20.0.44</a:t>
            </a:r>
            <a:endParaRPr lang="en-US" sz="950" dirty="0"/>
          </a:p>
        </p:txBody>
      </p:sp>
      <p:sp>
        <p:nvSpPr>
          <p:cNvPr id="40" name="Shape 38"/>
          <p:cNvSpPr/>
          <p:nvPr/>
        </p:nvSpPr>
        <p:spPr>
          <a:xfrm>
            <a:off x="5029200" y="4841748"/>
            <a:ext cx="2194560" cy="1120140"/>
          </a:xfrm>
          <a:prstGeom prst="rect">
            <a:avLst/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5102352" y="4905756"/>
            <a:ext cx="2048256" cy="99212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0D1716"/>
                </a:solidFill>
              </a:rPr>
              <a:t>10.40.0.25</a:t>
            </a:r>
            <a:endParaRPr lang="en-US" sz="950" dirty="0"/>
          </a:p>
        </p:txBody>
      </p:sp>
      <p:sp>
        <p:nvSpPr>
          <p:cNvPr id="42" name="Shape 40"/>
          <p:cNvSpPr/>
          <p:nvPr/>
        </p:nvSpPr>
        <p:spPr>
          <a:xfrm>
            <a:off x="7223760" y="4841748"/>
            <a:ext cx="2194560" cy="1120140"/>
          </a:xfrm>
          <a:prstGeom prst="rect">
            <a:avLst/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7296912" y="4905756"/>
            <a:ext cx="2048256" cy="99212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0D1716"/>
                </a:solidFill>
              </a:rPr>
              <a:t>TCP/443</a:t>
            </a:r>
            <a:endParaRPr lang="en-US" sz="950" dirty="0"/>
          </a:p>
        </p:txBody>
      </p:sp>
      <p:sp>
        <p:nvSpPr>
          <p:cNvPr id="44" name="Shape 42"/>
          <p:cNvSpPr/>
          <p:nvPr/>
        </p:nvSpPr>
        <p:spPr>
          <a:xfrm>
            <a:off x="9418320" y="4841748"/>
            <a:ext cx="2194560" cy="1120140"/>
          </a:xfrm>
          <a:prstGeom prst="rect">
            <a:avLst/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9491472" y="4905756"/>
            <a:ext cx="2048256" cy="99212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0D1716"/>
                </a:solidFill>
              </a:rPr>
              <a:t>Which rule wins?</a:t>
            </a:r>
            <a:endParaRPr lang="en-US" sz="950" dirty="0"/>
          </a:p>
        </p:txBody>
      </p:sp>
      <p:sp>
        <p:nvSpPr>
          <p:cNvPr id="46" name="Text 44"/>
          <p:cNvSpPr/>
          <p:nvPr/>
        </p:nvSpPr>
        <p:spPr>
          <a:xfrm>
            <a:off x="502920" y="6565392"/>
            <a:ext cx="84124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52605D"/>
                </a:solidFill>
              </a:rPr>
              <a:t>Independent classroom resource • Not affiliated with College Board</a:t>
            </a:r>
            <a:endParaRPr lang="en-US" sz="700" dirty="0"/>
          </a:p>
        </p:txBody>
      </p:sp>
      <p:sp>
        <p:nvSpPr>
          <p:cNvPr id="47" name="Text 45"/>
          <p:cNvSpPr/>
          <p:nvPr/>
        </p:nvSpPr>
        <p:spPr>
          <a:xfrm>
            <a:off x="11265408" y="6528816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2605D"/>
                </a:solidFill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4F1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38912"/>
          </a:xfrm>
          <a:prstGeom prst="rect">
            <a:avLst/>
          </a:prstGeom>
          <a:solidFill>
            <a:srgbClr val="0D1716"/>
          </a:solidFill>
          <a:ln w="12700">
            <a:solidFill>
              <a:srgbClr val="0D171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47472" y="118872"/>
            <a:ext cx="2377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D2DFDC"/>
                </a:solidFill>
              </a:rPr>
              <a:t>AP Networking Exam Prep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7955280" y="118872"/>
            <a:ext cx="3749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78E5D6"/>
                </a:solidFill>
              </a:rPr>
              <a:t>Deck 3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02920" y="694944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0D1716"/>
                </a:solidFill>
              </a:rPr>
              <a:t>Do not flatten segmentation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731520" y="1572768"/>
            <a:ext cx="10744200" cy="3520440"/>
          </a:xfrm>
          <a:prstGeom prst="roundRect">
            <a:avLst>
              <a:gd name="adj" fmla="val 2078"/>
            </a:avLst>
          </a:prstGeom>
          <a:solidFill>
            <a:srgbClr val="18302C"/>
          </a:solidFill>
          <a:ln w="12700">
            <a:solidFill>
              <a:srgbClr val="18302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78992" y="1874520"/>
            <a:ext cx="100584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</a:rPr>
              <a:t>A symptom can disappear while the design becomes wrong.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1097280" y="2999232"/>
            <a:ext cx="9875520" cy="122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D2DFDC"/>
                </a:solidFill>
              </a:rPr>
              <a:t>Moving guests to trusted VLANs, permitting every VLAN on trunks, or adding any-to-any rules may restore a test but violate the segmentation requirement.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502920" y="6565392"/>
            <a:ext cx="84124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52605D"/>
                </a:solidFill>
              </a:rPr>
              <a:t>Independent classroom resource • Not affiliated with College Board</a:t>
            </a:r>
            <a:endParaRPr lang="en-US" sz="700" dirty="0"/>
          </a:p>
        </p:txBody>
      </p:sp>
      <p:sp>
        <p:nvSpPr>
          <p:cNvPr id="10" name="Text 8"/>
          <p:cNvSpPr/>
          <p:nvPr/>
        </p:nvSpPr>
        <p:spPr>
          <a:xfrm>
            <a:off x="11265408" y="6528816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2605D"/>
                </a:solidFill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4F1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38912"/>
          </a:xfrm>
          <a:prstGeom prst="rect">
            <a:avLst/>
          </a:prstGeom>
          <a:solidFill>
            <a:srgbClr val="0D1716"/>
          </a:solidFill>
          <a:ln w="12700">
            <a:solidFill>
              <a:srgbClr val="0D171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47472" y="118872"/>
            <a:ext cx="2377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D2DFDC"/>
                </a:solidFill>
              </a:rPr>
              <a:t>AP Networking Exam Prep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7955280" y="118872"/>
            <a:ext cx="3749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78E5D6"/>
                </a:solidFill>
              </a:rPr>
              <a:t>Deck 3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02920" y="694944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0D1716"/>
                </a:solidFill>
              </a:rPr>
              <a:t>Positive + negative tests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640080" y="1572768"/>
            <a:ext cx="5404104" cy="1143000"/>
          </a:xfrm>
          <a:prstGeom prst="roundRect">
            <a:avLst>
              <a:gd name="adj" fmla="val 5600"/>
            </a:avLst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86384" y="1700784"/>
            <a:ext cx="511149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08776B"/>
                </a:solidFill>
              </a:rPr>
              <a:t>Positive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86384" y="1993392"/>
            <a:ext cx="5111496" cy="6126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0D1716"/>
                </a:solidFill>
              </a:rPr>
              <a:t>StaffNet reaches the approved HTTPS learning server.</a:t>
            </a:r>
            <a:endParaRPr lang="en-US" sz="1060" dirty="0"/>
          </a:p>
        </p:txBody>
      </p:sp>
      <p:sp>
        <p:nvSpPr>
          <p:cNvPr id="9" name="Shape 7"/>
          <p:cNvSpPr/>
          <p:nvPr/>
        </p:nvSpPr>
        <p:spPr>
          <a:xfrm>
            <a:off x="6208776" y="1572768"/>
            <a:ext cx="5404104" cy="1143000"/>
          </a:xfrm>
          <a:prstGeom prst="roundRect">
            <a:avLst>
              <a:gd name="adj" fmla="val 5600"/>
            </a:avLst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355080" y="1700784"/>
            <a:ext cx="511149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08776B"/>
                </a:solidFill>
              </a:rPr>
              <a:t>Negative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6355080" y="1993392"/>
            <a:ext cx="5111496" cy="6126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0D1716"/>
                </a:solidFill>
              </a:rPr>
              <a:t>GuestNet remains denied to the management subnet.</a:t>
            </a:r>
            <a:endParaRPr lang="en-US" sz="1060" dirty="0"/>
          </a:p>
        </p:txBody>
      </p:sp>
      <p:sp>
        <p:nvSpPr>
          <p:cNvPr id="12" name="Shape 10"/>
          <p:cNvSpPr/>
          <p:nvPr/>
        </p:nvSpPr>
        <p:spPr>
          <a:xfrm>
            <a:off x="640080" y="2880360"/>
            <a:ext cx="5404104" cy="1143000"/>
          </a:xfrm>
          <a:prstGeom prst="roundRect">
            <a:avLst>
              <a:gd name="adj" fmla="val 5600"/>
            </a:avLst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86384" y="3008376"/>
            <a:ext cx="511149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08776B"/>
                </a:solidFill>
              </a:rPr>
              <a:t>Mechanism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786384" y="3300984"/>
            <a:ext cx="5111496" cy="6126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0D1716"/>
                </a:solidFill>
              </a:rPr>
              <a:t>The intended rule matches the exact flow.</a:t>
            </a:r>
            <a:endParaRPr lang="en-US" sz="1060" dirty="0"/>
          </a:p>
        </p:txBody>
      </p:sp>
      <p:sp>
        <p:nvSpPr>
          <p:cNvPr id="15" name="Shape 13"/>
          <p:cNvSpPr/>
          <p:nvPr/>
        </p:nvSpPr>
        <p:spPr>
          <a:xfrm>
            <a:off x="6208776" y="2880360"/>
            <a:ext cx="5404104" cy="1143000"/>
          </a:xfrm>
          <a:prstGeom prst="roundRect">
            <a:avLst>
              <a:gd name="adj" fmla="val 5600"/>
            </a:avLst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355080" y="3008376"/>
            <a:ext cx="511149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08776B"/>
                </a:solidFill>
              </a:rPr>
              <a:t>Guardrail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6355080" y="3300984"/>
            <a:ext cx="5111496" cy="6126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0D1716"/>
                </a:solidFill>
              </a:rPr>
              <a:t>Other VLANs remain correctly isolated and carried.</a:t>
            </a:r>
            <a:endParaRPr lang="en-US" sz="1060" dirty="0"/>
          </a:p>
        </p:txBody>
      </p:sp>
      <p:sp>
        <p:nvSpPr>
          <p:cNvPr id="18" name="Text 16"/>
          <p:cNvSpPr/>
          <p:nvPr/>
        </p:nvSpPr>
        <p:spPr>
          <a:xfrm>
            <a:off x="502920" y="6565392"/>
            <a:ext cx="84124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52605D"/>
                </a:solidFill>
              </a:rPr>
              <a:t>Independent classroom resource • Not affiliated with College Board</a:t>
            </a:r>
            <a:endParaRPr lang="en-US" sz="700" dirty="0"/>
          </a:p>
        </p:txBody>
      </p:sp>
      <p:sp>
        <p:nvSpPr>
          <p:cNvPr id="19" name="Text 17"/>
          <p:cNvSpPr/>
          <p:nvPr/>
        </p:nvSpPr>
        <p:spPr>
          <a:xfrm>
            <a:off x="11265408" y="6528816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2605D"/>
                </a:solidFill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AP Networking Exam Prep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Switching, VLANs and Segmentation</dc:title>
  <dc:subject>Evidence-first switching and segmentation</dc:subject>
  <dc:creator>AP Networking Exam Prep</dc:creator>
  <cp:lastModifiedBy>AP Networking Exam Prep</cp:lastModifiedBy>
  <cp:revision>1</cp:revision>
  <dcterms:created xsi:type="dcterms:W3CDTF">2026-09-09T21:20:00Z</dcterms:created>
  <dcterms:modified xsi:type="dcterms:W3CDTF">2026-09-09T21:20:00Z</dcterms:modified>
</cp:coreProperties>
</file>